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04" r:id="rId2"/>
    <p:sldId id="311" r:id="rId3"/>
    <p:sldId id="326" r:id="rId4"/>
    <p:sldId id="271" r:id="rId5"/>
    <p:sldId id="273" r:id="rId6"/>
    <p:sldId id="274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8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6716E-9225-4D02-91D8-3FE4B71AF202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CFA15-50E0-46A9-9A54-95FFF0769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087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BCC41-920D-436C-9599-7E3C7AA534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459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BCC41-920D-436C-9599-7E3C7AA534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105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B5283-8DED-4D30-B540-E57922389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B00D93-7693-4AB2-90C2-77235B924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C518C-1218-4183-9992-9AAE1006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142E-9D50-470A-BA54-3998F28A5E11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0EDF28-ACDE-427F-B7F5-14FDFD1E5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E8CAF5-E118-4FA5-B149-7FFD8BAF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F66A2-325F-472A-BB05-E1042239C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556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2F4B8-F09E-4847-A399-6B2178D5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59BE7D-4997-431B-8F0F-97E68EC3E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BA726C-A8AF-4795-B824-51DF6812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142E-9D50-470A-BA54-3998F28A5E11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E6FE9D-21BA-4DC4-AF8A-EB2D88503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946F3-75BC-4C36-A3CF-D84210CCC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F66A2-325F-472A-BB05-E1042239C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98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0A2EE7-6521-4BB0-B7C6-2B3EB8087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63F92B-F271-4710-A7CA-A334BFE93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E83C2-BCF3-49CA-B96B-7A0821FB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142E-9D50-470A-BA54-3998F28A5E11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8E381B-E838-4E81-8964-0EFE250F4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F14E7-84A3-40AD-88B3-1FEE1281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F66A2-325F-472A-BB05-E1042239C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79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49CB4-5420-4D6F-8560-F5ED8314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C42394-5A14-4100-8FF3-28DC1E5D9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7147D-A271-48EF-985A-B338ACCC0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142E-9D50-470A-BA54-3998F28A5E11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2C2353-0832-461F-92BC-20D75F7E7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F6FB2F-A9A5-4591-90EE-CDAA3A49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F66A2-325F-472A-BB05-E1042239C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575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2F711-D352-4FA7-8080-AE1E812C2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45E04B-3C79-4F84-A9A8-DAD8A3FA1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E13279-4083-4DEC-A96F-B3D27463B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142E-9D50-470A-BA54-3998F28A5E11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EDD521-B92C-401A-B526-5E0346D42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8C107E-BB65-4BC7-8543-FB3BBD21C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F66A2-325F-472A-BB05-E1042239C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652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717A8-9623-4F59-A5AF-56480106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121E5F-2072-478C-A868-1921675AE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46B367-C324-49E1-8C53-7EC2F3D30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39B42C-CABB-4EF9-AFB0-EC49B4CB8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142E-9D50-470A-BA54-3998F28A5E11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F883AC-403F-49B4-B8EE-8C454F2E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838FB2-AFBD-413D-97A4-A4E72A93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F66A2-325F-472A-BB05-E1042239C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449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5711C-B66E-4263-B8FF-69F762942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891E9-7E42-4A50-8D4D-E1855233E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7EBF60-5BE1-4D5B-9596-852E7C684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1A7AFB-FF10-4438-981B-E6C1F0A81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FF04A3-887B-4742-822D-42F4D07DFB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7E02D2-571A-4320-BED0-76BABD25F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142E-9D50-470A-BA54-3998F28A5E11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D0A87B-7D31-4F4C-832A-D61D87B34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94724D-68A4-4503-BDFB-0E31615B4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F66A2-325F-472A-BB05-E1042239C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968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2DBFB-4654-4E4B-BCA5-25D2DE08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C61159-3068-4523-B4DD-640DD1916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142E-9D50-470A-BA54-3998F28A5E11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3B4AD4-F249-49DE-938A-255CD47B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E734A8-21C8-4D44-ABAB-B23A96F2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F66A2-325F-472A-BB05-E1042239C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061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5B2199-0306-4538-A8F2-870539458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142E-9D50-470A-BA54-3998F28A5E11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197828-BB12-406E-B260-6521E7F6D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6A5A7-B4D5-40F1-8FF8-927FA8FB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F66A2-325F-472A-BB05-E1042239C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16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BE13AA-64A6-4E57-B8CB-C047C2B9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A6522-1D56-4DBE-8FD8-64D048149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952728-7C8A-4FC8-979A-D96F84CC9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774CA8-DACF-4FA2-9BB1-85C07DE9E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142E-9D50-470A-BA54-3998F28A5E11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E2A22A-2B5A-4A68-81D5-38333C04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7AE4D0-B391-4C80-A3CA-53609729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F66A2-325F-472A-BB05-E1042239C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7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45825-CB19-46E3-9F45-4E1915E1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6ACEBF-B601-430D-B0D4-5B062773B1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79B087-069E-4713-B32A-A923FC166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37D7E2-C78E-4D47-A493-9C3163E1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142E-9D50-470A-BA54-3998F28A5E11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6FD10C-4494-4C75-BC47-4E2E43525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4BEE5D-559E-4804-9575-336AF145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F66A2-325F-472A-BB05-E1042239C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45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594224-F324-409A-9686-9C94171C6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B2D83F-5E39-4B66-BD41-FFDAA9021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6EFD5E-D857-4855-9536-5195945274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C142E-9D50-470A-BA54-3998F28A5E11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F0079-993E-48C0-8411-32D43FCE6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B6773-05B4-44D7-A0D2-06A7A99A0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F66A2-325F-472A-BB05-E1042239C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128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B55588-7A90-49D4-9BA2-B6A7D078F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10738" r="40295" b="12469"/>
          <a:stretch/>
        </p:blipFill>
        <p:spPr>
          <a:xfrm>
            <a:off x="2013962" y="1567738"/>
            <a:ext cx="3866014" cy="35174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0448D0F-16F0-4DF2-8865-AF377D9526C8}"/>
              </a:ext>
            </a:extLst>
          </p:cNvPr>
          <p:cNvGrpSpPr/>
          <p:nvPr/>
        </p:nvGrpSpPr>
        <p:grpSpPr>
          <a:xfrm>
            <a:off x="5951985" y="1531173"/>
            <a:ext cx="4317207" cy="3193970"/>
            <a:chOff x="4747942" y="1392546"/>
            <a:chExt cx="3408605" cy="26641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667B6D-BE8F-4BB4-8DE3-F472CFB0685B}"/>
                </a:ext>
              </a:extLst>
            </p:cNvPr>
            <p:cNvSpPr txBox="1">
              <a:spLocks/>
            </p:cNvSpPr>
            <p:nvPr/>
          </p:nvSpPr>
          <p:spPr>
            <a:xfrm>
              <a:off x="5176581" y="1392546"/>
              <a:ext cx="2551327" cy="40011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명조" pitchFamily="18" charset="-127"/>
                  <a:ea typeface="나눔명조" pitchFamily="18" charset="-127"/>
                </a:rPr>
                <a:t>수직 등반 로봇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E261E7-229B-4E39-9482-9F81D6A481EF}"/>
                </a:ext>
              </a:extLst>
            </p:cNvPr>
            <p:cNvSpPr txBox="1"/>
            <p:nvPr/>
          </p:nvSpPr>
          <p:spPr>
            <a:xfrm>
              <a:off x="4747942" y="2179213"/>
              <a:ext cx="3408605" cy="1877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낙후된 건물이 증가함에 따라 빠르고 효율적으로 </a:t>
              </a:r>
              <a:r>
                <a:rPr lang="ko-KR" altLang="en-US" sz="1600" dirty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건물 외벽검사</a:t>
              </a:r>
              <a: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하기 위함</a:t>
              </a:r>
              <a:b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</a:br>
              <a:endParaRPr lang="en-US" altLang="ko-KR" sz="1600" dirty="0">
                <a:solidFill>
                  <a:srgbClr val="626262"/>
                </a:solidFill>
                <a:latin typeface="새굴림" panose="02030600000101010101" pitchFamily="18" charset="-127"/>
                <a:ea typeface="새굴림" panose="02030600000101010101" pitchFamily="18" charset="-127"/>
              </a:endParaRPr>
            </a:p>
            <a:p>
              <a:pPr algn="l" fontAlgn="base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참여 인원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:</a:t>
              </a:r>
              <a: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4</a:t>
              </a:r>
              <a: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명</a:t>
              </a:r>
              <a:b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</a:br>
              <a:r>
                <a:rPr lang="ko-KR" altLang="en-US" sz="1600" b="1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개발 기간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:</a:t>
              </a:r>
              <a: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18.10 ~ 19.10</a:t>
              </a:r>
            </a:p>
            <a:p>
              <a:pPr algn="l" fontAlgn="base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프로그램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: IAR Embedded Workbench</a:t>
              </a:r>
            </a:p>
            <a:p>
              <a:pPr algn="l" fontAlgn="base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역할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: F/W</a:t>
              </a:r>
              <a: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개발 및 회로 설계</a:t>
              </a:r>
              <a:endParaRPr lang="en-US" altLang="ko-KR" sz="1600" dirty="0">
                <a:solidFill>
                  <a:srgbClr val="626262"/>
                </a:solidFill>
                <a:latin typeface="새굴림" panose="02030600000101010101" pitchFamily="18" charset="-127"/>
                <a:ea typeface="새굴림" panose="0203060000010101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F6B70A0-6D20-4FEA-9A66-822313E750B4}"/>
              </a:ext>
            </a:extLst>
          </p:cNvPr>
          <p:cNvSpPr txBox="1"/>
          <p:nvPr/>
        </p:nvSpPr>
        <p:spPr>
          <a:xfrm>
            <a:off x="2063552" y="5112586"/>
            <a:ext cx="7056784" cy="1520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" indent="63500" fontAlgn="base">
              <a:lnSpc>
                <a:spcPct val="160000"/>
              </a:lnSpc>
            </a:pPr>
            <a:r>
              <a:rPr lang="ko-KR" altLang="en-US" sz="15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500" b="1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500" b="1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1910" indent="63500" fontAlgn="base">
              <a:lnSpc>
                <a:spcPct val="160000"/>
              </a:lnSpc>
            </a:pPr>
            <a:r>
              <a:rPr lang="en-US" altLang="ko-KR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en-US" altLang="ko-KR" sz="15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BLDC</a:t>
            </a:r>
            <a:r>
              <a:rPr lang="ko-KR" altLang="en-US" sz="15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모터의 추력</a:t>
            </a:r>
            <a:r>
              <a:rPr lang="ko-KR" altLang="en-US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주행이 가능하고 벽도 탈 수 있는 로봇 개발</a:t>
            </a:r>
          </a:p>
          <a:p>
            <a:pPr marL="41910" indent="63500" fontAlgn="base">
              <a:lnSpc>
                <a:spcPct val="160000"/>
              </a:lnSpc>
            </a:pPr>
            <a:r>
              <a:rPr lang="en-US" altLang="ko-KR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en-US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유저와 로봇 간의 </a:t>
            </a:r>
            <a:r>
              <a:rPr lang="en-US" altLang="ko-KR" sz="15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TCP/IP </a:t>
            </a:r>
            <a:r>
              <a:rPr lang="ko-KR" altLang="en-US" sz="15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소켓통신</a:t>
            </a:r>
            <a:r>
              <a:rPr lang="ko-KR" altLang="en-US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원격 제어</a:t>
            </a:r>
          </a:p>
          <a:p>
            <a:pPr marL="41910" indent="63500" fontAlgn="base">
              <a:lnSpc>
                <a:spcPct val="160000"/>
              </a:lnSpc>
            </a:pPr>
            <a:r>
              <a:rPr lang="en-US" altLang="ko-KR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카메라를 통한 건물 외벽의 균열 검사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90D411-4B04-45D4-A85D-FBF5FC13A8AA}"/>
              </a:ext>
            </a:extLst>
          </p:cNvPr>
          <p:cNvSpPr txBox="1"/>
          <p:nvPr/>
        </p:nvSpPr>
        <p:spPr>
          <a:xfrm>
            <a:off x="9672232" y="224421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A5A5A5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01</a:t>
            </a:r>
            <a:endParaRPr lang="ko-KR" altLang="en-US" sz="3600" dirty="0">
              <a:solidFill>
                <a:srgbClr val="A5A5A5"/>
              </a:solidFill>
              <a:latin typeface="나눔명조" panose="020B0600000101010101" charset="-127"/>
              <a:ea typeface="나눔명조" panose="020B0600000101010101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8DB8CB-28B4-4822-A6DF-143C250AF7DA}"/>
              </a:ext>
            </a:extLst>
          </p:cNvPr>
          <p:cNvSpPr txBox="1"/>
          <p:nvPr/>
        </p:nvSpPr>
        <p:spPr>
          <a:xfrm>
            <a:off x="9199539" y="844247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363636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졸업작품</a:t>
            </a:r>
          </a:p>
        </p:txBody>
      </p:sp>
    </p:spTree>
    <p:extLst>
      <p:ext uri="{BB962C8B-B14F-4D97-AF65-F5344CB8AC3E}">
        <p14:creationId xmlns:p14="http://schemas.microsoft.com/office/powerpoint/2010/main" val="9784718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92BDB1E-C772-4250-82BB-5B103508AAC8}"/>
              </a:ext>
            </a:extLst>
          </p:cNvPr>
          <p:cNvSpPr txBox="1"/>
          <p:nvPr/>
        </p:nvSpPr>
        <p:spPr>
          <a:xfrm>
            <a:off x="9672232" y="224421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A5A5A5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01</a:t>
            </a:r>
            <a:endParaRPr lang="ko-KR" altLang="en-US" sz="3600" dirty="0">
              <a:solidFill>
                <a:srgbClr val="A5A5A5"/>
              </a:solidFill>
              <a:latin typeface="나눔명조" panose="020B0600000101010101" charset="-127"/>
              <a:ea typeface="나눔명조" panose="020B0600000101010101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7C8A90-6DA6-4563-8B6C-1E102A42AEC6}"/>
              </a:ext>
            </a:extLst>
          </p:cNvPr>
          <p:cNvSpPr txBox="1"/>
          <p:nvPr/>
        </p:nvSpPr>
        <p:spPr>
          <a:xfrm>
            <a:off x="9199539" y="844247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363636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졸업작품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B5056D3-ED9B-4399-A416-1369C87A0EDF}"/>
              </a:ext>
            </a:extLst>
          </p:cNvPr>
          <p:cNvGrpSpPr/>
          <p:nvPr/>
        </p:nvGrpSpPr>
        <p:grpSpPr>
          <a:xfrm>
            <a:off x="7582814" y="1628800"/>
            <a:ext cx="2545634" cy="4270734"/>
            <a:chOff x="6058814" y="1196752"/>
            <a:chExt cx="2545634" cy="472604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58CE177-1F39-41F1-A92B-4DAE53DC00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40" t="3552" r="38321" b="10099"/>
            <a:stretch/>
          </p:blipFill>
          <p:spPr>
            <a:xfrm>
              <a:off x="6058814" y="1196752"/>
              <a:ext cx="2545634" cy="4726046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0" name="그림 1">
              <a:extLst>
                <a:ext uri="{FF2B5EF4-FFF2-40B4-BE49-F238E27FC236}">
                  <a16:creationId xmlns:a16="http://schemas.microsoft.com/office/drawing/2014/main" id="{F9DCE683-7255-4052-93DB-EB14EEB92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3" t="33942" r="8508" b="37233"/>
            <a:stretch/>
          </p:blipFill>
          <p:spPr bwMode="auto">
            <a:xfrm>
              <a:off x="6058814" y="2890644"/>
              <a:ext cx="2545633" cy="1440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38C49BD-BF75-48EA-B88B-198520DA236B}"/>
              </a:ext>
            </a:extLst>
          </p:cNvPr>
          <p:cNvSpPr txBox="1"/>
          <p:nvPr/>
        </p:nvSpPr>
        <p:spPr>
          <a:xfrm>
            <a:off x="7248128" y="5949281"/>
            <a:ext cx="30475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카메라를 통한 외벽 균열검사 </a:t>
            </a:r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86E5616C-6198-46CB-BBDC-54552B7682B1}"/>
              </a:ext>
            </a:extLst>
          </p:cNvPr>
          <p:cNvSpPr txBox="1">
            <a:spLocks/>
          </p:cNvSpPr>
          <p:nvPr/>
        </p:nvSpPr>
        <p:spPr>
          <a:xfrm>
            <a:off x="5103889" y="547585"/>
            <a:ext cx="1984222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벽 타는 과정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8F0F1D-0DCC-468C-A402-A3476ECC4A4F}"/>
              </a:ext>
            </a:extLst>
          </p:cNvPr>
          <p:cNvGrpSpPr/>
          <p:nvPr/>
        </p:nvGrpSpPr>
        <p:grpSpPr>
          <a:xfrm>
            <a:off x="1487968" y="1628801"/>
            <a:ext cx="6118630" cy="4732521"/>
            <a:chOff x="-36032" y="1711594"/>
            <a:chExt cx="6118630" cy="464972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D962FA2-5329-4495-A7CD-8DB9AA620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3395" t="40370" r="41131" b="24854"/>
            <a:stretch/>
          </p:blipFill>
          <p:spPr>
            <a:xfrm>
              <a:off x="4165144" y="1711594"/>
              <a:ext cx="1414968" cy="182453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D970F56-AEEE-4D00-8043-A7984AF0DB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4823" t="32084" r="40565" b="31646"/>
            <a:stretch/>
          </p:blipFill>
          <p:spPr>
            <a:xfrm>
              <a:off x="4164069" y="4077072"/>
              <a:ext cx="1411389" cy="182453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5B7ED56-A1FC-436C-AD28-3427C17B5F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2872" t="42811" r="41615" b="25509"/>
            <a:stretch/>
          </p:blipFill>
          <p:spPr>
            <a:xfrm>
              <a:off x="2339752" y="1711595"/>
              <a:ext cx="1418520" cy="182453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EC2EC50-23D3-4C39-973E-772D1F786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2791" t="41516" r="41696" b="26804"/>
            <a:stretch/>
          </p:blipFill>
          <p:spPr>
            <a:xfrm>
              <a:off x="467544" y="1711594"/>
              <a:ext cx="1418520" cy="182453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84F6874-24D3-4CD2-9AA5-D7F8478DE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4376" t="29503" r="40190" b="36085"/>
            <a:stretch/>
          </p:blipFill>
          <p:spPr>
            <a:xfrm>
              <a:off x="467543" y="4079709"/>
              <a:ext cx="1411389" cy="182453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DE4F2A8-4782-4951-82A3-A6F856509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4421" t="28844" r="40145" b="32030"/>
            <a:stretch/>
          </p:blipFill>
          <p:spPr>
            <a:xfrm>
              <a:off x="2334760" y="4077074"/>
              <a:ext cx="1411389" cy="1824536"/>
            </a:xfrm>
            <a:prstGeom prst="rect">
              <a:avLst/>
            </a:prstGeom>
          </p:spPr>
        </p:pic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70B1CC9-7860-4EC0-9FF1-173A34CA1146}"/>
                </a:ext>
              </a:extLst>
            </p:cNvPr>
            <p:cNvCxnSpPr>
              <a:cxnSpLocks/>
              <a:stCxn id="13" idx="3"/>
              <a:endCxn id="9" idx="1"/>
            </p:cNvCxnSpPr>
            <p:nvPr/>
          </p:nvCxnSpPr>
          <p:spPr>
            <a:xfrm>
              <a:off x="1886064" y="2623863"/>
              <a:ext cx="453688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FCEE93C-1C27-4025-9BCE-6F35083C279D}"/>
                </a:ext>
              </a:extLst>
            </p:cNvPr>
            <p:cNvCxnSpPr>
              <a:cxnSpLocks/>
              <a:stCxn id="9" idx="3"/>
              <a:endCxn id="4" idx="1"/>
            </p:cNvCxnSpPr>
            <p:nvPr/>
          </p:nvCxnSpPr>
          <p:spPr>
            <a:xfrm flipV="1">
              <a:off x="3758272" y="2623863"/>
              <a:ext cx="406872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F4A32537-7D72-4920-AB64-685E093C88DE}"/>
                </a:ext>
              </a:extLst>
            </p:cNvPr>
            <p:cNvCxnSpPr>
              <a:cxnSpLocks/>
              <a:stCxn id="4" idx="3"/>
              <a:endCxn id="6" idx="3"/>
            </p:cNvCxnSpPr>
            <p:nvPr/>
          </p:nvCxnSpPr>
          <p:spPr>
            <a:xfrm flipH="1">
              <a:off x="5575458" y="2623863"/>
              <a:ext cx="4654" cy="2365478"/>
            </a:xfrm>
            <a:prstGeom prst="bentConnector3">
              <a:avLst>
                <a:gd name="adj1" fmla="val -4911904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10DC086-EBF0-4565-8C61-7C1F6A72601F}"/>
                </a:ext>
              </a:extLst>
            </p:cNvPr>
            <p:cNvSpPr txBox="1"/>
            <p:nvPr/>
          </p:nvSpPr>
          <p:spPr>
            <a:xfrm>
              <a:off x="-36032" y="3507283"/>
              <a:ext cx="2425671" cy="4873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주행 중 벽을 감지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감속 주행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755182D-F54A-4A92-AB85-82C97CC1A4F3}"/>
                </a:ext>
              </a:extLst>
            </p:cNvPr>
            <p:cNvSpPr txBox="1"/>
            <p:nvPr/>
          </p:nvSpPr>
          <p:spPr>
            <a:xfrm>
              <a:off x="1814041" y="3501709"/>
              <a:ext cx="2425671" cy="4873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앞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BLDC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통해 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앞 차체를 들어올림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9772FA-F2AC-4D9C-B1FD-D39740E052F3}"/>
                </a:ext>
              </a:extLst>
            </p:cNvPr>
            <p:cNvSpPr txBox="1"/>
            <p:nvPr/>
          </p:nvSpPr>
          <p:spPr>
            <a:xfrm>
              <a:off x="3594368" y="3501008"/>
              <a:ext cx="2425671" cy="4873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벽 타는 과정 중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차체 각도 인지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218ED4-CF71-462E-BC7E-F72DD6E25158}"/>
                </a:ext>
              </a:extLst>
            </p:cNvPr>
            <p:cNvSpPr txBox="1"/>
            <p:nvPr/>
          </p:nvSpPr>
          <p:spPr>
            <a:xfrm>
              <a:off x="3656927" y="5872785"/>
              <a:ext cx="2425671" cy="4873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각도에 따른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회전대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각도조절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BB655BF-E2B9-4C7B-80DE-2D2554558287}"/>
                </a:ext>
              </a:extLst>
            </p:cNvPr>
            <p:cNvSpPr txBox="1"/>
            <p:nvPr/>
          </p:nvSpPr>
          <p:spPr>
            <a:xfrm>
              <a:off x="1832610" y="5874008"/>
              <a:ext cx="2425671" cy="4873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벽 주행하기 위한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회전대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각도 조절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E6B59A8-8179-4A02-82F3-6DD94AD5F50C}"/>
                </a:ext>
              </a:extLst>
            </p:cNvPr>
            <p:cNvSpPr txBox="1"/>
            <p:nvPr/>
          </p:nvSpPr>
          <p:spPr>
            <a:xfrm>
              <a:off x="-13911" y="5865475"/>
              <a:ext cx="2425671" cy="4873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BLDC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모터의 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세기를 증가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55D05C53-4561-43D6-B9C0-26C070091B33}"/>
                </a:ext>
              </a:extLst>
            </p:cNvPr>
            <p:cNvCxnSpPr>
              <a:cxnSpLocks/>
              <a:stCxn id="6" idx="1"/>
              <a:endCxn id="15" idx="3"/>
            </p:cNvCxnSpPr>
            <p:nvPr/>
          </p:nvCxnSpPr>
          <p:spPr>
            <a:xfrm flipH="1">
              <a:off x="3746149" y="4989341"/>
              <a:ext cx="41792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0F2E7E67-E7B3-4C12-953C-6502FFBA404D}"/>
                </a:ext>
              </a:extLst>
            </p:cNvPr>
            <p:cNvCxnSpPr>
              <a:cxnSpLocks/>
              <a:stCxn id="15" idx="1"/>
              <a:endCxn id="14" idx="3"/>
            </p:cNvCxnSpPr>
            <p:nvPr/>
          </p:nvCxnSpPr>
          <p:spPr>
            <a:xfrm flipH="1">
              <a:off x="1878932" y="4989342"/>
              <a:ext cx="455828" cy="26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816630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92BDB1E-C772-4250-82BB-5B103508AAC8}"/>
              </a:ext>
            </a:extLst>
          </p:cNvPr>
          <p:cNvSpPr txBox="1"/>
          <p:nvPr/>
        </p:nvSpPr>
        <p:spPr>
          <a:xfrm>
            <a:off x="9672232" y="224421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A5A5A5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01</a:t>
            </a:r>
            <a:endParaRPr lang="ko-KR" altLang="en-US" sz="3600" dirty="0">
              <a:solidFill>
                <a:srgbClr val="A5A5A5"/>
              </a:solidFill>
              <a:latin typeface="나눔명조" panose="020B0600000101010101" charset="-127"/>
              <a:ea typeface="나눔명조" panose="020B0600000101010101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7C8A90-6DA6-4563-8B6C-1E102A42AEC6}"/>
              </a:ext>
            </a:extLst>
          </p:cNvPr>
          <p:cNvSpPr txBox="1"/>
          <p:nvPr/>
        </p:nvSpPr>
        <p:spPr>
          <a:xfrm>
            <a:off x="9199539" y="844247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363636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졸업작품</a:t>
            </a:r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508D6DE1-D0C3-4A5C-99C6-0B06B2AA0B85}"/>
              </a:ext>
            </a:extLst>
          </p:cNvPr>
          <p:cNvSpPr txBox="1">
            <a:spLocks/>
          </p:cNvSpPr>
          <p:nvPr/>
        </p:nvSpPr>
        <p:spPr>
          <a:xfrm>
            <a:off x="5339891" y="476672"/>
            <a:ext cx="1512219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F/W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설계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113F5D3-209E-43F1-98F1-F7005C84467A}"/>
              </a:ext>
            </a:extLst>
          </p:cNvPr>
          <p:cNvGrpSpPr/>
          <p:nvPr/>
        </p:nvGrpSpPr>
        <p:grpSpPr>
          <a:xfrm>
            <a:off x="1581395" y="1054110"/>
            <a:ext cx="9086605" cy="3959067"/>
            <a:chOff x="57394" y="1052736"/>
            <a:chExt cx="9086605" cy="395906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6632973-AE7D-42D9-A10F-C287B5F989EF}"/>
                </a:ext>
              </a:extLst>
            </p:cNvPr>
            <p:cNvGrpSpPr/>
            <p:nvPr/>
          </p:nvGrpSpPr>
          <p:grpSpPr>
            <a:xfrm>
              <a:off x="4725687" y="3074336"/>
              <a:ext cx="4418312" cy="1937467"/>
              <a:chOff x="4570412" y="1524955"/>
              <a:chExt cx="4541743" cy="1414666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E969F9A-D2B3-435D-9052-EF5D576576DA}"/>
                  </a:ext>
                </a:extLst>
              </p:cNvPr>
              <p:cNvSpPr txBox="1"/>
              <p:nvPr/>
            </p:nvSpPr>
            <p:spPr>
              <a:xfrm>
                <a:off x="5643981" y="1524955"/>
                <a:ext cx="3468174" cy="213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벽 타는 과정 </a:t>
                </a:r>
                <a:r>
                  <a:rPr lang="en-US" altLang="ko-KR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기울기 센서</a:t>
                </a:r>
                <a:r>
                  <a:rPr lang="en-US" altLang="ko-KR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-Servo</a:t>
                </a:r>
                <a:r>
                  <a:rPr lang="ko-KR" altLang="en-US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각도 제어</a:t>
                </a:r>
                <a:r>
                  <a:rPr lang="en-US" altLang="ko-KR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0BDE3639-917C-43C0-B915-753445AADE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70" t="27588" r="38132" b="61209"/>
              <a:stretch/>
            </p:blipFill>
            <p:spPr>
              <a:xfrm>
                <a:off x="4570412" y="1769938"/>
                <a:ext cx="4431235" cy="11696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99A3DBB-6FEC-4EDB-910C-9541F99240EE}"/>
                </a:ext>
              </a:extLst>
            </p:cNvPr>
            <p:cNvGrpSpPr/>
            <p:nvPr/>
          </p:nvGrpSpPr>
          <p:grpSpPr>
            <a:xfrm>
              <a:off x="57394" y="1052736"/>
              <a:ext cx="4557843" cy="1248948"/>
              <a:chOff x="35154" y="2078423"/>
              <a:chExt cx="4447189" cy="996901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D50E725-BF12-4F8B-8735-D9EC938F14BB}"/>
                  </a:ext>
                </a:extLst>
              </p:cNvPr>
              <p:cNvSpPr txBox="1"/>
              <p:nvPr/>
            </p:nvSpPr>
            <p:spPr>
              <a:xfrm>
                <a:off x="1234943" y="2078423"/>
                <a:ext cx="3247400" cy="233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벽에 닿을 시 </a:t>
                </a:r>
                <a:r>
                  <a:rPr lang="en-US" altLang="ko-KR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적외선 센서</a:t>
                </a:r>
                <a:r>
                  <a:rPr lang="en-US" altLang="ko-KR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-BLDC</a:t>
                </a:r>
                <a:r>
                  <a:rPr lang="ko-KR" altLang="en-US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속도 제어</a:t>
                </a:r>
                <a:r>
                  <a:rPr lang="en-US" altLang="ko-KR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E21A4DEE-1B39-4FFB-BB10-242A54524D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225" t="19201" r="45275" b="73020"/>
              <a:stretch/>
            </p:blipFill>
            <p:spPr>
              <a:xfrm>
                <a:off x="35154" y="2326348"/>
                <a:ext cx="4391473" cy="74897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7F94B3-7DD8-45C0-9685-AADB15242F79}"/>
                </a:ext>
              </a:extLst>
            </p:cNvPr>
            <p:cNvGrpSpPr/>
            <p:nvPr/>
          </p:nvGrpSpPr>
          <p:grpSpPr>
            <a:xfrm>
              <a:off x="57394" y="2382997"/>
              <a:ext cx="4557843" cy="2612321"/>
              <a:chOff x="4572000" y="3187836"/>
              <a:chExt cx="4120010" cy="229392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CA7626A-3361-4E65-A5ED-84C6CD7A95A2}"/>
                  </a:ext>
                </a:extLst>
              </p:cNvPr>
              <p:cNvSpPr txBox="1"/>
              <p:nvPr/>
            </p:nvSpPr>
            <p:spPr>
              <a:xfrm>
                <a:off x="5899090" y="3187836"/>
                <a:ext cx="2753836" cy="256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벽 위에서 주행 </a:t>
                </a:r>
                <a:r>
                  <a:rPr lang="en-US" altLang="ko-KR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(Servo-BLDC</a:t>
                </a:r>
                <a:r>
                  <a:rPr lang="ko-KR" altLang="en-US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속도 제어</a:t>
                </a:r>
                <a:r>
                  <a:rPr lang="en-US" altLang="ko-KR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F39A262A-8C87-4B65-AFD6-E2B09249AD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6358" t="37516" r="34251" b="38951"/>
              <a:stretch/>
            </p:blipFill>
            <p:spPr>
              <a:xfrm>
                <a:off x="4572000" y="3454793"/>
                <a:ext cx="4120010" cy="20269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0432BDC-8574-41B0-B994-0B4EABBF1AFA}"/>
                </a:ext>
              </a:extLst>
            </p:cNvPr>
            <p:cNvGrpSpPr/>
            <p:nvPr/>
          </p:nvGrpSpPr>
          <p:grpSpPr>
            <a:xfrm>
              <a:off x="4727231" y="1574576"/>
              <a:ext cx="4310808" cy="1427751"/>
              <a:chOff x="319939" y="3412247"/>
              <a:chExt cx="3779911" cy="1427751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2557335-9C1C-4B33-BC70-02751F678C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7726" t="57750" r="39763" b="33865"/>
              <a:stretch/>
            </p:blipFill>
            <p:spPr>
              <a:xfrm>
                <a:off x="319939" y="3759877"/>
                <a:ext cx="3779911" cy="10801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2C5995-2C82-4AF8-87F1-BCA9C692EAFB}"/>
                  </a:ext>
                </a:extLst>
              </p:cNvPr>
              <p:cNvSpPr txBox="1"/>
              <p:nvPr/>
            </p:nvSpPr>
            <p:spPr>
              <a:xfrm>
                <a:off x="2552388" y="3412247"/>
                <a:ext cx="154610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각도 보정 </a:t>
                </a:r>
                <a:r>
                  <a:rPr lang="en-US" altLang="ko-KR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상보필터</a:t>
                </a:r>
                <a:r>
                  <a:rPr lang="en-US" altLang="ko-KR" sz="13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9B5C3C0-16A3-418E-ADAC-821D5A9BBB70}"/>
              </a:ext>
            </a:extLst>
          </p:cNvPr>
          <p:cNvGrpSpPr/>
          <p:nvPr/>
        </p:nvGrpSpPr>
        <p:grpSpPr>
          <a:xfrm>
            <a:off x="1736326" y="5342280"/>
            <a:ext cx="8740496" cy="1403444"/>
            <a:chOff x="212326" y="5342280"/>
            <a:chExt cx="8740496" cy="140344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0F37328-6F85-4383-8360-42BD850C47E7}"/>
                </a:ext>
              </a:extLst>
            </p:cNvPr>
            <p:cNvGrpSpPr/>
            <p:nvPr/>
          </p:nvGrpSpPr>
          <p:grpSpPr>
            <a:xfrm>
              <a:off x="212326" y="5342280"/>
              <a:ext cx="8740496" cy="1403444"/>
              <a:chOff x="212326" y="5223080"/>
              <a:chExt cx="8740496" cy="1403444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E589DCD-A83D-49AA-A49D-00706F9E057E}"/>
                  </a:ext>
                </a:extLst>
              </p:cNvPr>
              <p:cNvGrpSpPr/>
              <p:nvPr/>
            </p:nvGrpSpPr>
            <p:grpSpPr>
              <a:xfrm>
                <a:off x="212326" y="5223080"/>
                <a:ext cx="8740496" cy="1001145"/>
                <a:chOff x="212326" y="5597511"/>
                <a:chExt cx="8740496" cy="1001145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6B995FA5-15BA-4495-84F2-E8C2A71989B1}"/>
                    </a:ext>
                  </a:extLst>
                </p:cNvPr>
                <p:cNvGrpSpPr/>
                <p:nvPr/>
              </p:nvGrpSpPr>
              <p:grpSpPr>
                <a:xfrm>
                  <a:off x="4005363" y="5973149"/>
                  <a:ext cx="1101585" cy="492443"/>
                  <a:chOff x="3923225" y="5992532"/>
                  <a:chExt cx="1101585" cy="492443"/>
                </a:xfrm>
              </p:grpSpPr>
              <p:sp>
                <p:nvSpPr>
                  <p:cNvPr id="12" name="화살표: 오른쪽 11">
                    <a:extLst>
                      <a:ext uri="{FF2B5EF4-FFF2-40B4-BE49-F238E27FC236}">
                        <a16:creationId xmlns:a16="http://schemas.microsoft.com/office/drawing/2014/main" id="{53DEE99A-738D-41C0-99E7-4E5FDF529743}"/>
                      </a:ext>
                    </a:extLst>
                  </p:cNvPr>
                  <p:cNvSpPr/>
                  <p:nvPr/>
                </p:nvSpPr>
                <p:spPr>
                  <a:xfrm>
                    <a:off x="3999694" y="6267860"/>
                    <a:ext cx="948645" cy="172058"/>
                  </a:xfrm>
                  <a:prstGeom prst="rightArrow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6E9868F-8EF8-4B22-983D-06120A2202A8}"/>
                      </a:ext>
                    </a:extLst>
                  </p:cNvPr>
                  <p:cNvSpPr txBox="1"/>
                  <p:nvPr/>
                </p:nvSpPr>
                <p:spPr>
                  <a:xfrm>
                    <a:off x="3923225" y="5992532"/>
                    <a:ext cx="1101585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00" dirty="0">
                        <a:solidFill>
                          <a:srgbClr val="363636"/>
                        </a:solidFill>
                        <a:latin typeface="나눔명조" panose="020B0600000101010101" charset="-127"/>
                        <a:ea typeface="나눔명조" panose="020B0600000101010101" charset="-127"/>
                        <a:cs typeface="KoPubWorld돋움체 Bold" panose="00000800000000000000" pitchFamily="2" charset="-127"/>
                      </a:rPr>
                      <a:t>수 많은 실험</a:t>
                    </a:r>
                  </a:p>
                </p:txBody>
              </p:sp>
            </p:grpSp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90719040-4DA5-4720-9CF1-E500AFB108F9}"/>
                    </a:ext>
                  </a:extLst>
                </p:cNvPr>
                <p:cNvGrpSpPr/>
                <p:nvPr/>
              </p:nvGrpSpPr>
              <p:grpSpPr>
                <a:xfrm>
                  <a:off x="212326" y="5603631"/>
                  <a:ext cx="3714637" cy="978850"/>
                  <a:chOff x="971600" y="2852936"/>
                  <a:chExt cx="1512168" cy="2448272"/>
                </a:xfrm>
              </p:grpSpPr>
              <p:sp>
                <p:nvSpPr>
                  <p:cNvPr id="34" name="사각형: 둥근 모서리 33">
                    <a:extLst>
                      <a:ext uri="{FF2B5EF4-FFF2-40B4-BE49-F238E27FC236}">
                        <a16:creationId xmlns:a16="http://schemas.microsoft.com/office/drawing/2014/main" id="{B18C1929-0B7D-4FE2-BEF0-6BCDBEDCE361}"/>
                      </a:ext>
                    </a:extLst>
                  </p:cNvPr>
                  <p:cNvSpPr/>
                  <p:nvPr/>
                </p:nvSpPr>
                <p:spPr>
                  <a:xfrm>
                    <a:off x="971600" y="2852936"/>
                    <a:ext cx="1512168" cy="2448272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altLang="ko-KR" sz="1300" dirty="0">
                      <a:solidFill>
                        <a:srgbClr val="62626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  <a:p>
                    <a:pPr algn="ctr" fontAlgn="base"/>
                    <a:r>
                      <a:rPr lang="ko-KR" altLang="en-US" sz="1300" dirty="0">
                        <a:solidFill>
                          <a:srgbClr val="62626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회전 대 각도가 </a:t>
                    </a:r>
                    <a:r>
                      <a:rPr lang="en-US" altLang="ko-KR" sz="1300" dirty="0">
                        <a:solidFill>
                          <a:srgbClr val="62626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BLDC</a:t>
                    </a:r>
                    <a:r>
                      <a:rPr lang="ko-KR" altLang="en-US" sz="1300" dirty="0">
                        <a:solidFill>
                          <a:srgbClr val="62626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모터의 세기를 못 따라와</a:t>
                    </a:r>
                    <a:r>
                      <a:rPr lang="en-US" altLang="ko-KR" sz="1300" dirty="0">
                        <a:solidFill>
                          <a:srgbClr val="62626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 </a:t>
                    </a:r>
                    <a:r>
                      <a:rPr lang="ko-KR" altLang="en-US" sz="1300" dirty="0">
                        <a:solidFill>
                          <a:srgbClr val="62626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차체가 뒤집어지는 위험천만한 부분이 많았다</a:t>
                    </a:r>
                    <a:r>
                      <a:rPr lang="en-US" altLang="ko-KR" sz="1300" dirty="0">
                        <a:solidFill>
                          <a:srgbClr val="62626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35" name="사각형: 둥근 위쪽 모서리 34">
                    <a:extLst>
                      <a:ext uri="{FF2B5EF4-FFF2-40B4-BE49-F238E27FC236}">
                        <a16:creationId xmlns:a16="http://schemas.microsoft.com/office/drawing/2014/main" id="{B2B6BFBF-7B8D-4CDC-A16D-BBB333CE8D17}"/>
                      </a:ext>
                    </a:extLst>
                  </p:cNvPr>
                  <p:cNvSpPr/>
                  <p:nvPr/>
                </p:nvSpPr>
                <p:spPr>
                  <a:xfrm>
                    <a:off x="971600" y="2852936"/>
                    <a:ext cx="1512168" cy="730271"/>
                  </a:xfrm>
                  <a:prstGeom prst="round2SameRect">
                    <a:avLst/>
                  </a:prstGeom>
                  <a:solidFill>
                    <a:srgbClr val="FFC9C9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고난</a:t>
                    </a:r>
                    <a:endParaRPr lang="ko-KR" altLang="en-US" sz="13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24005825-C6DE-4FB8-9AF4-F1773FBB58CA}"/>
                    </a:ext>
                  </a:extLst>
                </p:cNvPr>
                <p:cNvGrpSpPr/>
                <p:nvPr/>
              </p:nvGrpSpPr>
              <p:grpSpPr>
                <a:xfrm>
                  <a:off x="5159419" y="5597511"/>
                  <a:ext cx="3793403" cy="1001145"/>
                  <a:chOff x="971600" y="2834302"/>
                  <a:chExt cx="1512168" cy="2448273"/>
                </a:xfrm>
              </p:grpSpPr>
              <p:sp>
                <p:nvSpPr>
                  <p:cNvPr id="40" name="사각형: 둥근 모서리 39">
                    <a:extLst>
                      <a:ext uri="{FF2B5EF4-FFF2-40B4-BE49-F238E27FC236}">
                        <a16:creationId xmlns:a16="http://schemas.microsoft.com/office/drawing/2014/main" id="{AE3446BE-3A68-4EB1-95F1-86A86A136B6F}"/>
                      </a:ext>
                    </a:extLst>
                  </p:cNvPr>
                  <p:cNvSpPr/>
                  <p:nvPr/>
                </p:nvSpPr>
                <p:spPr>
                  <a:xfrm>
                    <a:off x="971600" y="2834302"/>
                    <a:ext cx="1512168" cy="2448273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altLang="ko-KR" sz="1300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  <a:p>
                    <a:pPr algn="ctr" fontAlgn="base"/>
                    <a:r>
                      <a:rPr lang="ko-KR" altLang="en-US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실제 각도를 따라오도록 미리 회전 대 각도와 </a:t>
                    </a:r>
                    <a:r>
                      <a: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BLDC</a:t>
                    </a:r>
                    <a:r>
                      <a:rPr lang="ko-KR" altLang="en-US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모터의 세기의 균형을 맞춰 튜닝하였다</a:t>
                    </a:r>
                    <a:r>
                      <a: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41" name="사각형: 둥근 위쪽 모서리 40">
                    <a:extLst>
                      <a:ext uri="{FF2B5EF4-FFF2-40B4-BE49-F238E27FC236}">
                        <a16:creationId xmlns:a16="http://schemas.microsoft.com/office/drawing/2014/main" id="{FEC788AC-5224-43B2-8F49-CF3B83A50EE5}"/>
                      </a:ext>
                    </a:extLst>
                  </p:cNvPr>
                  <p:cNvSpPr/>
                  <p:nvPr/>
                </p:nvSpPr>
                <p:spPr>
                  <a:xfrm>
                    <a:off x="971600" y="2834302"/>
                    <a:ext cx="1512168" cy="730272"/>
                  </a:xfrm>
                  <a:prstGeom prst="round2SameRect">
                    <a:avLst/>
                  </a:prstGeom>
                  <a:solidFill>
                    <a:srgbClr val="9FFFCA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극복</a:t>
                    </a:r>
                  </a:p>
                </p:txBody>
              </p:sp>
            </p:grp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E6C97B9-AAB4-49AD-81FE-9764DCC4FAB0}"/>
                  </a:ext>
                </a:extLst>
              </p:cNvPr>
              <p:cNvSpPr txBox="1"/>
              <p:nvPr/>
            </p:nvSpPr>
            <p:spPr>
              <a:xfrm>
                <a:off x="1582119" y="6318747"/>
                <a:ext cx="60285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센서 값에 따른 </a:t>
                </a:r>
                <a:r>
                  <a:rPr lang="ko-KR" altLang="en-US" sz="14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서보</a:t>
                </a:r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모터의 빠른 대응이 안되는 것을 튜닝으로 극복</a:t>
                </a:r>
                <a:endPara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730D19-1179-408A-A837-344FAA3F746C}"/>
                </a:ext>
              </a:extLst>
            </p:cNvPr>
            <p:cNvSpPr txBox="1"/>
            <p:nvPr/>
          </p:nvSpPr>
          <p:spPr>
            <a:xfrm>
              <a:off x="3840252" y="5353471"/>
              <a:ext cx="1335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rgbClr val="363636"/>
                  </a:solidFill>
                  <a:latin typeface="나눔명조" panose="020B0600000101010101" charset="-127"/>
                  <a:ea typeface="나눔명조" panose="020B0600000101010101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400" dirty="0">
                  <a:solidFill>
                    <a:srgbClr val="363636"/>
                  </a:solidFill>
                  <a:latin typeface="나눔명조" panose="020B0600000101010101" charset="-127"/>
                  <a:ea typeface="나눔명조" panose="020B0600000101010101" charset="-127"/>
                  <a:cs typeface="KoPubWorld돋움체 Bold" panose="00000800000000000000" pitchFamily="2" charset="-127"/>
                </a:rPr>
                <a:t>벽 타는 과정</a:t>
              </a:r>
              <a:r>
                <a:rPr lang="en-US" altLang="ko-KR" sz="1400" dirty="0">
                  <a:solidFill>
                    <a:srgbClr val="363636"/>
                  </a:solidFill>
                  <a:latin typeface="나눔명조" panose="020B0600000101010101" charset="-127"/>
                  <a:ea typeface="나눔명조" panose="020B0600000101010101" charset="-127"/>
                  <a:cs typeface="KoPubWorld돋움체 Bold" panose="00000800000000000000" pitchFamily="2" charset="-127"/>
                </a:rPr>
                <a:t>)</a:t>
              </a:r>
              <a:endParaRPr lang="ko-KR" altLang="en-US" sz="1400" dirty="0">
                <a:solidFill>
                  <a:srgbClr val="363636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10267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92BDB1E-C772-4250-82BB-5B103508AAC8}"/>
              </a:ext>
            </a:extLst>
          </p:cNvPr>
          <p:cNvSpPr txBox="1"/>
          <p:nvPr/>
        </p:nvSpPr>
        <p:spPr>
          <a:xfrm>
            <a:off x="9672232" y="224421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A5A5A5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01</a:t>
            </a:r>
            <a:endParaRPr lang="ko-KR" altLang="en-US" sz="3600" dirty="0">
              <a:solidFill>
                <a:srgbClr val="A5A5A5"/>
              </a:solidFill>
              <a:latin typeface="나눔명조" panose="020B0600000101010101" charset="-127"/>
              <a:ea typeface="나눔명조" panose="020B0600000101010101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7C8A90-6DA6-4563-8B6C-1E102A42AEC6}"/>
              </a:ext>
            </a:extLst>
          </p:cNvPr>
          <p:cNvSpPr txBox="1"/>
          <p:nvPr/>
        </p:nvSpPr>
        <p:spPr>
          <a:xfrm>
            <a:off x="9199539" y="844247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363636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졸업작품</a:t>
            </a:r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508D6DE1-D0C3-4A5C-99C6-0B06B2AA0B85}"/>
              </a:ext>
            </a:extLst>
          </p:cNvPr>
          <p:cNvSpPr txBox="1">
            <a:spLocks/>
          </p:cNvSpPr>
          <p:nvPr/>
        </p:nvSpPr>
        <p:spPr>
          <a:xfrm>
            <a:off x="5339891" y="547585"/>
            <a:ext cx="1512219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S/W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흐름도 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3909F6A-8D00-4672-9123-FE7D2BBF603D}"/>
              </a:ext>
            </a:extLst>
          </p:cNvPr>
          <p:cNvGrpSpPr/>
          <p:nvPr/>
        </p:nvGrpSpPr>
        <p:grpSpPr>
          <a:xfrm>
            <a:off x="2207569" y="1567430"/>
            <a:ext cx="7920880" cy="4957914"/>
            <a:chOff x="1055381" y="1983136"/>
            <a:chExt cx="4819309" cy="293115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135B08E-02BF-4343-8A2F-FDEEA07657DE}"/>
                </a:ext>
              </a:extLst>
            </p:cNvPr>
            <p:cNvSpPr/>
            <p:nvPr/>
          </p:nvSpPr>
          <p:spPr>
            <a:xfrm>
              <a:off x="1503085" y="3088969"/>
              <a:ext cx="1003933" cy="4703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벽을 감지 </a:t>
              </a:r>
              <a:endParaRPr lang="en-US" altLang="ko-KR" sz="1013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적외선</a:t>
              </a:r>
              <a:r>
                <a:rPr lang="en-US" altLang="ko-KR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센서</a:t>
              </a:r>
              <a:r>
                <a:rPr lang="en-US" altLang="ko-KR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2F7BF7C-D80C-4ECA-A97A-866EA0F48B90}"/>
                </a:ext>
              </a:extLst>
            </p:cNvPr>
            <p:cNvSpPr/>
            <p:nvPr/>
          </p:nvSpPr>
          <p:spPr>
            <a:xfrm>
              <a:off x="1424177" y="3660010"/>
              <a:ext cx="1153402" cy="4703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13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감속 주행 </a:t>
              </a:r>
              <a:endParaRPr lang="en-US" altLang="ko-KR" sz="1013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모터 감속</a:t>
              </a:r>
              <a:r>
                <a:rPr lang="en-US" altLang="ko-KR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DCA71F9-24E6-46D0-872A-E3FF13F9FAC7}"/>
                </a:ext>
              </a:extLst>
            </p:cNvPr>
            <p:cNvSpPr/>
            <p:nvPr/>
          </p:nvSpPr>
          <p:spPr>
            <a:xfrm>
              <a:off x="3819177" y="1983136"/>
              <a:ext cx="2055513" cy="4703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차체 앞 쪽을 위 쪽으로 띄어 주고</a:t>
              </a:r>
              <a:endParaRPr lang="en-US" altLang="ko-KR" sz="1013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차체 뒤 쪽을 벽 쪽으로 밀어준다</a:t>
              </a:r>
              <a:endParaRPr lang="en-US" altLang="ko-KR" sz="1013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앞</a:t>
              </a:r>
              <a:r>
                <a:rPr lang="en-US" altLang="ko-KR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뒤 </a:t>
              </a:r>
              <a:r>
                <a:rPr lang="en-US" altLang="ko-KR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BLDC</a:t>
              </a:r>
              <a:r>
                <a:rPr lang="ko-KR" altLang="en-US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모터</a:t>
              </a:r>
              <a:r>
                <a:rPr lang="en-US" altLang="ko-KR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013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FD719A0-3F1B-4EC9-8FE9-0FF205FE5992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>
            <a:xfrm flipH="1">
              <a:off x="2000879" y="3559357"/>
              <a:ext cx="4173" cy="1006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6B4C6E0-DBDB-47BA-BF26-52ED9D2E072B}"/>
                </a:ext>
              </a:extLst>
            </p:cNvPr>
            <p:cNvSpPr/>
            <p:nvPr/>
          </p:nvSpPr>
          <p:spPr>
            <a:xfrm>
              <a:off x="4018244" y="3384874"/>
              <a:ext cx="1657380" cy="4703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차체 전체를</a:t>
              </a:r>
              <a:endParaRPr lang="en-US" altLang="ko-KR" sz="1013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벽 쪽으로 밀어준다</a:t>
              </a:r>
              <a:endParaRPr lang="en-US" altLang="ko-KR" sz="1013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62D9E39-562D-4381-AF27-FEABD6B2F694}"/>
                </a:ext>
              </a:extLst>
            </p:cNvPr>
            <p:cNvSpPr/>
            <p:nvPr/>
          </p:nvSpPr>
          <p:spPr>
            <a:xfrm>
              <a:off x="1632709" y="2080587"/>
              <a:ext cx="744059" cy="4244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시작</a:t>
              </a:r>
            </a:p>
          </p:txBody>
        </p:sp>
        <p:sp>
          <p:nvSpPr>
            <p:cNvPr id="39" name="다이아몬드 38">
              <a:extLst>
                <a:ext uri="{FF2B5EF4-FFF2-40B4-BE49-F238E27FC236}">
                  <a16:creationId xmlns:a16="http://schemas.microsoft.com/office/drawing/2014/main" id="{BB16FB97-4887-481D-A981-62EA2B35FF11}"/>
                </a:ext>
              </a:extLst>
            </p:cNvPr>
            <p:cNvSpPr/>
            <p:nvPr/>
          </p:nvSpPr>
          <p:spPr>
            <a:xfrm>
              <a:off x="1172188" y="4231424"/>
              <a:ext cx="1657380" cy="371057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벽에 닿았다</a:t>
              </a:r>
            </a:p>
          </p:txBody>
        </p: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D1D034A5-7995-41F6-ABDA-57149CD569E0}"/>
                </a:ext>
              </a:extLst>
            </p:cNvPr>
            <p:cNvCxnSpPr>
              <a:cxnSpLocks/>
              <a:stCxn id="39" idx="1"/>
            </p:cNvCxnSpPr>
            <p:nvPr/>
          </p:nvCxnSpPr>
          <p:spPr>
            <a:xfrm rot="10800000" flipH="1">
              <a:off x="1172188" y="3889361"/>
              <a:ext cx="253852" cy="527593"/>
            </a:xfrm>
            <a:prstGeom prst="bentConnector4">
              <a:avLst>
                <a:gd name="adj1" fmla="val -39792"/>
                <a:gd name="adj2" fmla="val 99935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9F0F0CA-9B72-42B1-9E03-00870FD2576B}"/>
                </a:ext>
              </a:extLst>
            </p:cNvPr>
            <p:cNvSpPr txBox="1"/>
            <p:nvPr/>
          </p:nvSpPr>
          <p:spPr>
            <a:xfrm>
              <a:off x="1975430" y="4616293"/>
              <a:ext cx="419378" cy="146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Yes</a:t>
              </a:r>
              <a:endParaRPr lang="ko-KR" altLang="en-US" sz="1013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C41C917-74E5-4C3E-89A3-DFBC821C224C}"/>
                </a:ext>
              </a:extLst>
            </p:cNvPr>
            <p:cNvCxnSpPr>
              <a:stCxn id="34" idx="2"/>
              <a:endCxn id="39" idx="0"/>
            </p:cNvCxnSpPr>
            <p:nvPr/>
          </p:nvCxnSpPr>
          <p:spPr>
            <a:xfrm>
              <a:off x="2000878" y="4130399"/>
              <a:ext cx="0" cy="1010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6C773D5-79BF-4BE5-B605-3F4C2F1A82FC}"/>
                </a:ext>
              </a:extLst>
            </p:cNvPr>
            <p:cNvSpPr/>
            <p:nvPr/>
          </p:nvSpPr>
          <p:spPr>
            <a:xfrm>
              <a:off x="4432589" y="4075757"/>
              <a:ext cx="828690" cy="308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벽 위에서 주행</a:t>
              </a:r>
              <a:endParaRPr lang="en-US" altLang="ko-KR" sz="1013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다이아몬드 43">
              <a:extLst>
                <a:ext uri="{FF2B5EF4-FFF2-40B4-BE49-F238E27FC236}">
                  <a16:creationId xmlns:a16="http://schemas.microsoft.com/office/drawing/2014/main" id="{2C4DE213-FF5C-4E9C-81FE-6FB3A1E7329C}"/>
                </a:ext>
              </a:extLst>
            </p:cNvPr>
            <p:cNvSpPr/>
            <p:nvPr/>
          </p:nvSpPr>
          <p:spPr>
            <a:xfrm>
              <a:off x="3966507" y="2608029"/>
              <a:ext cx="1760856" cy="467837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기울기 </a:t>
              </a:r>
              <a:endParaRPr lang="en-US" altLang="ko-KR" sz="1013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45</a:t>
              </a:r>
              <a:r>
                <a:rPr lang="ko-KR" altLang="en-US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 이상 </a:t>
              </a:r>
              <a:endParaRPr lang="en-US" altLang="ko-KR" sz="1013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222DB08-9608-4536-8AE9-838C699B5CAC}"/>
                </a:ext>
              </a:extLst>
            </p:cNvPr>
            <p:cNvSpPr txBox="1"/>
            <p:nvPr/>
          </p:nvSpPr>
          <p:spPr>
            <a:xfrm>
              <a:off x="3766050" y="2700566"/>
              <a:ext cx="399975" cy="146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No</a:t>
              </a:r>
              <a:endParaRPr lang="ko-KR" altLang="en-US" sz="1013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0ABDC66F-6406-48E2-BE2E-7945B274350C}"/>
                </a:ext>
              </a:extLst>
            </p:cNvPr>
            <p:cNvCxnSpPr>
              <a:stCxn id="44" idx="2"/>
              <a:endCxn id="37" idx="0"/>
            </p:cNvCxnSpPr>
            <p:nvPr/>
          </p:nvCxnSpPr>
          <p:spPr>
            <a:xfrm flipH="1">
              <a:off x="4846934" y="3075866"/>
              <a:ext cx="1" cy="3090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111B023-D5A4-4F41-9BA8-D44FF9907DEB}"/>
                </a:ext>
              </a:extLst>
            </p:cNvPr>
            <p:cNvSpPr txBox="1"/>
            <p:nvPr/>
          </p:nvSpPr>
          <p:spPr>
            <a:xfrm>
              <a:off x="4647956" y="3073099"/>
              <a:ext cx="419378" cy="146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Yes</a:t>
              </a:r>
              <a:endParaRPr lang="ko-KR" altLang="en-US" sz="1013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ABF60F79-7279-488D-8676-B1DDEC42B860}"/>
                </a:ext>
              </a:extLst>
            </p:cNvPr>
            <p:cNvCxnSpPr>
              <a:cxnSpLocks/>
              <a:stCxn id="37" idx="2"/>
              <a:endCxn id="43" idx="0"/>
            </p:cNvCxnSpPr>
            <p:nvPr/>
          </p:nvCxnSpPr>
          <p:spPr>
            <a:xfrm>
              <a:off x="4846934" y="3855263"/>
              <a:ext cx="0" cy="2204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346DDA3-D88D-442F-96A3-F1DA62FA7CF8}"/>
                </a:ext>
              </a:extLst>
            </p:cNvPr>
            <p:cNvSpPr/>
            <p:nvPr/>
          </p:nvSpPr>
          <p:spPr>
            <a:xfrm>
              <a:off x="4463414" y="4643405"/>
              <a:ext cx="767040" cy="2708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끝</a:t>
              </a: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F7C2CCF2-9A3D-4184-87AA-2D979558C76F}"/>
                </a:ext>
              </a:extLst>
            </p:cNvPr>
            <p:cNvCxnSpPr>
              <a:stCxn id="43" idx="2"/>
              <a:endCxn id="49" idx="0"/>
            </p:cNvCxnSpPr>
            <p:nvPr/>
          </p:nvCxnSpPr>
          <p:spPr>
            <a:xfrm>
              <a:off x="4846934" y="4384639"/>
              <a:ext cx="0" cy="258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0E6A3DA-DC78-4D09-9A26-F424BD46E307}"/>
                </a:ext>
              </a:extLst>
            </p:cNvPr>
            <p:cNvSpPr/>
            <p:nvPr/>
          </p:nvSpPr>
          <p:spPr>
            <a:xfrm>
              <a:off x="1551039" y="2647557"/>
              <a:ext cx="907399" cy="308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주행</a:t>
              </a:r>
              <a:endParaRPr lang="en-US" altLang="ko-KR" sz="1013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676E40FF-AB96-45E1-BF48-C9CCD281E8D8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2004739" y="2505052"/>
              <a:ext cx="0" cy="1425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A9BC7EA5-1F45-4450-9E0D-D286DCB2FC68}"/>
                </a:ext>
              </a:extLst>
            </p:cNvPr>
            <p:cNvCxnSpPr>
              <a:cxnSpLocks/>
              <a:stCxn id="51" idx="2"/>
              <a:endCxn id="33" idx="0"/>
            </p:cNvCxnSpPr>
            <p:nvPr/>
          </p:nvCxnSpPr>
          <p:spPr>
            <a:xfrm>
              <a:off x="2004739" y="2956439"/>
              <a:ext cx="313" cy="1325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1E7246D7-DD9A-4E0B-B43B-601BF7A24207}"/>
                </a:ext>
              </a:extLst>
            </p:cNvPr>
            <p:cNvCxnSpPr>
              <a:cxnSpLocks/>
              <a:stCxn id="39" idx="2"/>
              <a:endCxn id="35" idx="0"/>
            </p:cNvCxnSpPr>
            <p:nvPr/>
          </p:nvCxnSpPr>
          <p:spPr>
            <a:xfrm rot="5400000" flipH="1" flipV="1">
              <a:off x="2114234" y="1869781"/>
              <a:ext cx="2619345" cy="2846055"/>
            </a:xfrm>
            <a:prstGeom prst="bentConnector5">
              <a:avLst>
                <a:gd name="adj1" fmla="val -6434"/>
                <a:gd name="adj2" fmla="val 46503"/>
                <a:gd name="adj3" fmla="val 10490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2851349-A3AA-48B7-BDCD-558BC4305604}"/>
                </a:ext>
              </a:extLst>
            </p:cNvPr>
            <p:cNvCxnSpPr>
              <a:stCxn id="35" idx="2"/>
              <a:endCxn id="44" idx="0"/>
            </p:cNvCxnSpPr>
            <p:nvPr/>
          </p:nvCxnSpPr>
          <p:spPr>
            <a:xfrm>
              <a:off x="4846934" y="2453525"/>
              <a:ext cx="1" cy="1545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65456681-6DCB-4556-B069-AF0EB5FCB2F9}"/>
                </a:ext>
              </a:extLst>
            </p:cNvPr>
            <p:cNvCxnSpPr>
              <a:cxnSpLocks/>
              <a:stCxn id="44" idx="1"/>
              <a:endCxn id="35" idx="1"/>
            </p:cNvCxnSpPr>
            <p:nvPr/>
          </p:nvCxnSpPr>
          <p:spPr>
            <a:xfrm rot="10800000">
              <a:off x="3819178" y="2218331"/>
              <a:ext cx="147329" cy="623617"/>
            </a:xfrm>
            <a:prstGeom prst="bentConnector3">
              <a:avLst>
                <a:gd name="adj1" fmla="val 288963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641E45-C601-4530-B9A8-5CECB00270E0}"/>
                </a:ext>
              </a:extLst>
            </p:cNvPr>
            <p:cNvSpPr txBox="1"/>
            <p:nvPr/>
          </p:nvSpPr>
          <p:spPr>
            <a:xfrm>
              <a:off x="1055381" y="4265107"/>
              <a:ext cx="415007" cy="146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No</a:t>
              </a:r>
              <a:endParaRPr lang="ko-KR" altLang="en-US" sz="1013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64087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92BDB1E-C772-4250-82BB-5B103508AAC8}"/>
              </a:ext>
            </a:extLst>
          </p:cNvPr>
          <p:cNvSpPr txBox="1"/>
          <p:nvPr/>
        </p:nvSpPr>
        <p:spPr>
          <a:xfrm>
            <a:off x="9672232" y="224421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A5A5A5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01</a:t>
            </a:r>
            <a:endParaRPr lang="ko-KR" altLang="en-US" sz="3600" dirty="0">
              <a:solidFill>
                <a:srgbClr val="A5A5A5"/>
              </a:solidFill>
              <a:latin typeface="나눔명조" panose="020B0600000101010101" charset="-127"/>
              <a:ea typeface="나눔명조" panose="020B0600000101010101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7C8A90-6DA6-4563-8B6C-1E102A42AEC6}"/>
              </a:ext>
            </a:extLst>
          </p:cNvPr>
          <p:cNvSpPr txBox="1"/>
          <p:nvPr/>
        </p:nvSpPr>
        <p:spPr>
          <a:xfrm>
            <a:off x="9199539" y="844247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363636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졸업작품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3EC3E12-B0CE-404D-94E2-6B9D76C9F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192" y="3212976"/>
            <a:ext cx="6195532" cy="297127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5">
            <a:extLst>
              <a:ext uri="{FF2B5EF4-FFF2-40B4-BE49-F238E27FC236}">
                <a16:creationId xmlns:a16="http://schemas.microsoft.com/office/drawing/2014/main" id="{4024B505-4F9D-497D-91BB-448F93BAF7BD}"/>
              </a:ext>
            </a:extLst>
          </p:cNvPr>
          <p:cNvSpPr txBox="1">
            <a:spLocks/>
          </p:cNvSpPr>
          <p:nvPr/>
        </p:nvSpPr>
        <p:spPr>
          <a:xfrm>
            <a:off x="5339891" y="548680"/>
            <a:ext cx="1512219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H/W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2526C-D593-4983-80D0-4C4BDA58E946}"/>
              </a:ext>
            </a:extLst>
          </p:cNvPr>
          <p:cNvSpPr txBox="1"/>
          <p:nvPr/>
        </p:nvSpPr>
        <p:spPr>
          <a:xfrm>
            <a:off x="2135560" y="6292403"/>
            <a:ext cx="54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CAD(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Solidworks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및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3D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프린터로 출력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D10BC-4E2B-4486-ACF7-08808246F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44515760">
            <a:extLst>
              <a:ext uri="{FF2B5EF4-FFF2-40B4-BE49-F238E27FC236}">
                <a16:creationId xmlns:a16="http://schemas.microsoft.com/office/drawing/2014/main" id="{AAE34EF2-0DA3-471D-8EB1-367133D32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196753"/>
            <a:ext cx="2736304" cy="18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EAF5D084-AD8C-4C92-8EE7-73AC9B579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444516000">
            <a:extLst>
              <a:ext uri="{FF2B5EF4-FFF2-40B4-BE49-F238E27FC236}">
                <a16:creationId xmlns:a16="http://schemas.microsoft.com/office/drawing/2014/main" id="{1BD0E4F0-21FC-4A0F-9585-8C4A8D5F7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625" y="1207706"/>
            <a:ext cx="3117927" cy="172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_x444516240">
            <a:extLst>
              <a:ext uri="{FF2B5EF4-FFF2-40B4-BE49-F238E27FC236}">
                <a16:creationId xmlns:a16="http://schemas.microsoft.com/office/drawing/2014/main" id="{C86AF0FF-C4C6-45FF-8A25-15472B917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432" y="1196753"/>
            <a:ext cx="2519363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_x441196056">
            <a:extLst>
              <a:ext uri="{FF2B5EF4-FFF2-40B4-BE49-F238E27FC236}">
                <a16:creationId xmlns:a16="http://schemas.microsoft.com/office/drawing/2014/main" id="{FEAF6654-24A3-472A-A47D-F09526698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531" y="3243724"/>
            <a:ext cx="2123303" cy="23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C5BEFC-3E75-4998-A182-209539A7F1B7}"/>
              </a:ext>
            </a:extLst>
          </p:cNvPr>
          <p:cNvSpPr txBox="1"/>
          <p:nvPr/>
        </p:nvSpPr>
        <p:spPr>
          <a:xfrm>
            <a:off x="2586373" y="2924945"/>
            <a:ext cx="2339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회전대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조립 부품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B06C39-0A97-4123-BACF-D1628C61EF73}"/>
              </a:ext>
            </a:extLst>
          </p:cNvPr>
          <p:cNvSpPr txBox="1"/>
          <p:nvPr/>
        </p:nvSpPr>
        <p:spPr>
          <a:xfrm>
            <a:off x="5124402" y="2936951"/>
            <a:ext cx="2339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BLDC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모터 고정 부품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17AF53-B3E7-4B22-BCE7-8EF143766E20}"/>
              </a:ext>
            </a:extLst>
          </p:cNvPr>
          <p:cNvSpPr txBox="1"/>
          <p:nvPr/>
        </p:nvSpPr>
        <p:spPr>
          <a:xfrm>
            <a:off x="8600492" y="2908840"/>
            <a:ext cx="2339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53EBC-131F-443E-8900-40E66B997F92}"/>
              </a:ext>
            </a:extLst>
          </p:cNvPr>
          <p:cNvSpPr txBox="1"/>
          <p:nvPr/>
        </p:nvSpPr>
        <p:spPr>
          <a:xfrm>
            <a:off x="8892587" y="5641504"/>
            <a:ext cx="2339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프린팅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5156E1-6229-42D7-BC13-44A3FDFA9419}"/>
              </a:ext>
            </a:extLst>
          </p:cNvPr>
          <p:cNvSpPr txBox="1"/>
          <p:nvPr/>
        </p:nvSpPr>
        <p:spPr>
          <a:xfrm>
            <a:off x="7140624" y="5893679"/>
            <a:ext cx="2339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설계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50080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92BDB1E-C772-4250-82BB-5B103508AAC8}"/>
              </a:ext>
            </a:extLst>
          </p:cNvPr>
          <p:cNvSpPr txBox="1"/>
          <p:nvPr/>
        </p:nvSpPr>
        <p:spPr>
          <a:xfrm>
            <a:off x="9672232" y="224421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A5A5A5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01</a:t>
            </a:r>
            <a:endParaRPr lang="ko-KR" altLang="en-US" sz="3600" dirty="0">
              <a:solidFill>
                <a:srgbClr val="A5A5A5"/>
              </a:solidFill>
              <a:latin typeface="나눔명조" panose="020B0600000101010101" charset="-127"/>
              <a:ea typeface="나눔명조" panose="020B0600000101010101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7C8A90-6DA6-4563-8B6C-1E102A42AEC6}"/>
              </a:ext>
            </a:extLst>
          </p:cNvPr>
          <p:cNvSpPr txBox="1"/>
          <p:nvPr/>
        </p:nvSpPr>
        <p:spPr>
          <a:xfrm>
            <a:off x="9199539" y="844247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363636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졸업작품</a:t>
            </a:r>
          </a:p>
        </p:txBody>
      </p:sp>
      <p:sp>
        <p:nvSpPr>
          <p:cNvPr id="136" name="TextBox 5">
            <a:extLst>
              <a:ext uri="{FF2B5EF4-FFF2-40B4-BE49-F238E27FC236}">
                <a16:creationId xmlns:a16="http://schemas.microsoft.com/office/drawing/2014/main" id="{30CD116D-A33F-4F4E-BCF1-D5EDB26F72C9}"/>
              </a:ext>
            </a:extLst>
          </p:cNvPr>
          <p:cNvSpPr txBox="1">
            <a:spLocks/>
          </p:cNvSpPr>
          <p:nvPr/>
        </p:nvSpPr>
        <p:spPr>
          <a:xfrm>
            <a:off x="4880701" y="594446"/>
            <a:ext cx="2222334" cy="400110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H/W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시스템 구성도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D20E0B-2297-47D6-B212-AB452D167410}"/>
              </a:ext>
            </a:extLst>
          </p:cNvPr>
          <p:cNvGrpSpPr/>
          <p:nvPr/>
        </p:nvGrpSpPr>
        <p:grpSpPr>
          <a:xfrm>
            <a:off x="2135560" y="1213578"/>
            <a:ext cx="8496944" cy="5311766"/>
            <a:chOff x="611560" y="1213578"/>
            <a:chExt cx="8496944" cy="531176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8D47B00-B437-467B-A2FE-AD48AD58DECB}"/>
                </a:ext>
              </a:extLst>
            </p:cNvPr>
            <p:cNvGrpSpPr/>
            <p:nvPr/>
          </p:nvGrpSpPr>
          <p:grpSpPr>
            <a:xfrm>
              <a:off x="611560" y="1213578"/>
              <a:ext cx="8496944" cy="5311766"/>
              <a:chOff x="236149" y="5706500"/>
              <a:chExt cx="6621851" cy="3474380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8551A3A9-26C0-4A20-912F-6D98D199FD5B}"/>
                  </a:ext>
                </a:extLst>
              </p:cNvPr>
              <p:cNvSpPr/>
              <p:nvPr/>
            </p:nvSpPr>
            <p:spPr>
              <a:xfrm>
                <a:off x="387687" y="6264373"/>
                <a:ext cx="467852" cy="6489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13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User</a:t>
                </a:r>
                <a:endParaRPr lang="ko-KR" altLang="en-US" sz="1013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FC675798-691E-4F98-A4A0-9C851CD03F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555" t="47702" r="52772" b="5631"/>
              <a:stretch/>
            </p:blipFill>
            <p:spPr>
              <a:xfrm>
                <a:off x="2468334" y="5872658"/>
                <a:ext cx="732902" cy="497485"/>
              </a:xfrm>
              <a:prstGeom prst="rect">
                <a:avLst/>
              </a:prstGeom>
            </p:spPr>
          </p:pic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9123D09F-A5FE-4B5B-847C-D8D629A7AB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820" b="49748"/>
              <a:stretch/>
            </p:blipFill>
            <p:spPr>
              <a:xfrm>
                <a:off x="5553978" y="5711380"/>
                <a:ext cx="1003662" cy="552044"/>
              </a:xfrm>
              <a:prstGeom prst="rect">
                <a:avLst/>
              </a:prstGeom>
            </p:spPr>
          </p:pic>
          <p:pic>
            <p:nvPicPr>
              <p:cNvPr id="140" name="_x209769264" descr="EMB000004a811a3">
                <a:extLst>
                  <a:ext uri="{FF2B5EF4-FFF2-40B4-BE49-F238E27FC236}">
                    <a16:creationId xmlns:a16="http://schemas.microsoft.com/office/drawing/2014/main" id="{B2B643FE-88DC-4D7E-B4DA-24FD2134ED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827" y="7606523"/>
                <a:ext cx="734537" cy="5639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1" name="_x209771664" descr="EMB000004a811aa">
                <a:extLst>
                  <a:ext uri="{FF2B5EF4-FFF2-40B4-BE49-F238E27FC236}">
                    <a16:creationId xmlns:a16="http://schemas.microsoft.com/office/drawing/2014/main" id="{2D63B955-0252-4442-AE05-37378D67D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51" t="11630" r="22394" b="7119"/>
              <a:stretch/>
            </p:blipFill>
            <p:spPr bwMode="auto">
              <a:xfrm>
                <a:off x="3399045" y="7922195"/>
                <a:ext cx="590006" cy="693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2" name="연결선: 꺾임 141">
                <a:extLst>
                  <a:ext uri="{FF2B5EF4-FFF2-40B4-BE49-F238E27FC236}">
                    <a16:creationId xmlns:a16="http://schemas.microsoft.com/office/drawing/2014/main" id="{402BF736-A611-477B-87D6-0B05568A9D23}"/>
                  </a:ext>
                </a:extLst>
              </p:cNvPr>
              <p:cNvCxnSpPr>
                <a:cxnSpLocks/>
                <a:stCxn id="159" idx="3"/>
                <a:endCxn id="158" idx="1"/>
              </p:cNvCxnSpPr>
              <p:nvPr/>
            </p:nvCxnSpPr>
            <p:spPr>
              <a:xfrm>
                <a:off x="3639179" y="6929080"/>
                <a:ext cx="942292" cy="127657"/>
              </a:xfrm>
              <a:prstGeom prst="bentConnector3">
                <a:avLst>
                  <a:gd name="adj1" fmla="val 4735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연결선: 꺾임 142">
                <a:extLst>
                  <a:ext uri="{FF2B5EF4-FFF2-40B4-BE49-F238E27FC236}">
                    <a16:creationId xmlns:a16="http://schemas.microsoft.com/office/drawing/2014/main" id="{5BD5AA6F-FF73-4723-9AFF-02EA0BE3D822}"/>
                  </a:ext>
                </a:extLst>
              </p:cNvPr>
              <p:cNvCxnSpPr>
                <a:cxnSpLocks/>
                <a:stCxn id="159" idx="3"/>
                <a:endCxn id="156" idx="1"/>
              </p:cNvCxnSpPr>
              <p:nvPr/>
            </p:nvCxnSpPr>
            <p:spPr>
              <a:xfrm flipV="1">
                <a:off x="3639179" y="5978182"/>
                <a:ext cx="891017" cy="9508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화살표 연결선 143">
                <a:extLst>
                  <a:ext uri="{FF2B5EF4-FFF2-40B4-BE49-F238E27FC236}">
                    <a16:creationId xmlns:a16="http://schemas.microsoft.com/office/drawing/2014/main" id="{69D679E1-ED73-484D-8427-8D018E0A30AE}"/>
                  </a:ext>
                </a:extLst>
              </p:cNvPr>
              <p:cNvCxnSpPr>
                <a:cxnSpLocks/>
                <a:stCxn id="156" idx="3"/>
                <a:endCxn id="139" idx="1"/>
              </p:cNvCxnSpPr>
              <p:nvPr/>
            </p:nvCxnSpPr>
            <p:spPr>
              <a:xfrm>
                <a:off x="4994086" y="5978182"/>
                <a:ext cx="559892" cy="92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연결선: 꺾임 144">
                <a:extLst>
                  <a:ext uri="{FF2B5EF4-FFF2-40B4-BE49-F238E27FC236}">
                    <a16:creationId xmlns:a16="http://schemas.microsoft.com/office/drawing/2014/main" id="{0BD051CB-277F-4DDB-B275-58384CDCF24D}"/>
                  </a:ext>
                </a:extLst>
              </p:cNvPr>
              <p:cNvCxnSpPr>
                <a:cxnSpLocks/>
                <a:stCxn id="140" idx="1"/>
                <a:endCxn id="163" idx="2"/>
              </p:cNvCxnSpPr>
              <p:nvPr/>
            </p:nvCxnSpPr>
            <p:spPr>
              <a:xfrm rot="10800000">
                <a:off x="1723605" y="7552936"/>
                <a:ext cx="696222" cy="335543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연결선: 꺾임 145">
                <a:extLst>
                  <a:ext uri="{FF2B5EF4-FFF2-40B4-BE49-F238E27FC236}">
                    <a16:creationId xmlns:a16="http://schemas.microsoft.com/office/drawing/2014/main" id="{0AE565D8-9C9C-4710-B45C-8A0F35C98B72}"/>
                  </a:ext>
                </a:extLst>
              </p:cNvPr>
              <p:cNvCxnSpPr>
                <a:cxnSpLocks/>
                <a:endCxn id="163" idx="2"/>
              </p:cNvCxnSpPr>
              <p:nvPr/>
            </p:nvCxnSpPr>
            <p:spPr>
              <a:xfrm rot="10800000">
                <a:off x="1723604" y="7552936"/>
                <a:ext cx="1668797" cy="801190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연결선: 꺾임 146">
                <a:extLst>
                  <a:ext uri="{FF2B5EF4-FFF2-40B4-BE49-F238E27FC236}">
                    <a16:creationId xmlns:a16="http://schemas.microsoft.com/office/drawing/2014/main" id="{7513C5BB-13D2-45DB-9EBA-CECA5FF96744}"/>
                  </a:ext>
                </a:extLst>
              </p:cNvPr>
              <p:cNvCxnSpPr>
                <a:cxnSpLocks/>
                <a:endCxn id="165" idx="2"/>
              </p:cNvCxnSpPr>
              <p:nvPr/>
            </p:nvCxnSpPr>
            <p:spPr>
              <a:xfrm rot="10800000">
                <a:off x="626030" y="8377827"/>
                <a:ext cx="1381313" cy="426490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37A7FAE-2507-4CB0-88BF-08E640653078}"/>
                  </a:ext>
                </a:extLst>
              </p:cNvPr>
              <p:cNvSpPr txBox="1"/>
              <p:nvPr/>
            </p:nvSpPr>
            <p:spPr>
              <a:xfrm>
                <a:off x="4405145" y="7389528"/>
                <a:ext cx="1554231" cy="128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75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앞 바퀴 방향제어 </a:t>
                </a:r>
                <a:r>
                  <a:rPr lang="en-US" altLang="ko-KR" sz="675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sg-90 (2EA)</a:t>
                </a:r>
                <a:endParaRPr lang="ko-KR" altLang="en-US" sz="675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8E27C22-9B81-4BB1-A89B-50F14ED4E1D3}"/>
                  </a:ext>
                </a:extLst>
              </p:cNvPr>
              <p:cNvSpPr txBox="1"/>
              <p:nvPr/>
            </p:nvSpPr>
            <p:spPr>
              <a:xfrm>
                <a:off x="2890177" y="7362824"/>
                <a:ext cx="825814" cy="128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75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모터</a:t>
                </a:r>
                <a:r>
                  <a:rPr lang="ko-KR" altLang="en-US" sz="675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675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드라이버</a:t>
                </a:r>
              </a:p>
            </p:txBody>
          </p:sp>
          <p:cxnSp>
            <p:nvCxnSpPr>
              <p:cNvPr id="150" name="연결선: 꺾임 149">
                <a:extLst>
                  <a:ext uri="{FF2B5EF4-FFF2-40B4-BE49-F238E27FC236}">
                    <a16:creationId xmlns:a16="http://schemas.microsoft.com/office/drawing/2014/main" id="{58B7B2A9-F0C8-475D-81BA-31F2A3635A7F}"/>
                  </a:ext>
                </a:extLst>
              </p:cNvPr>
              <p:cNvCxnSpPr>
                <a:cxnSpLocks/>
                <a:stCxn id="138" idx="2"/>
              </p:cNvCxnSpPr>
              <p:nvPr/>
            </p:nvCxnSpPr>
            <p:spPr>
              <a:xfrm rot="5400000">
                <a:off x="2371424" y="6167130"/>
                <a:ext cx="260349" cy="666374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연결선: 꺾임 150">
                <a:extLst>
                  <a:ext uri="{FF2B5EF4-FFF2-40B4-BE49-F238E27FC236}">
                    <a16:creationId xmlns:a16="http://schemas.microsoft.com/office/drawing/2014/main" id="{220F2E79-EA84-4B38-B09C-80B001DB379A}"/>
                  </a:ext>
                </a:extLst>
              </p:cNvPr>
              <p:cNvCxnSpPr>
                <a:cxnSpLocks/>
                <a:stCxn id="138" idx="3"/>
              </p:cNvCxnSpPr>
              <p:nvPr/>
            </p:nvCxnSpPr>
            <p:spPr>
              <a:xfrm>
                <a:off x="3201236" y="6121401"/>
                <a:ext cx="84590" cy="495358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1D7D5FDE-1A33-4103-8F7C-5CF90C6E2F0B}"/>
                  </a:ext>
                </a:extLst>
              </p:cNvPr>
              <p:cNvSpPr txBox="1"/>
              <p:nvPr/>
            </p:nvSpPr>
            <p:spPr>
              <a:xfrm>
                <a:off x="879923" y="8915291"/>
                <a:ext cx="1407491" cy="128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75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카메라모듈</a:t>
                </a:r>
                <a:r>
                  <a:rPr lang="ko-KR" altLang="en-US" sz="675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675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V2 8Megapixel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558D9DA-2322-4FFC-85CC-E116B6815112}"/>
                  </a:ext>
                </a:extLst>
              </p:cNvPr>
              <p:cNvSpPr txBox="1"/>
              <p:nvPr/>
            </p:nvSpPr>
            <p:spPr>
              <a:xfrm>
                <a:off x="3137450" y="8648504"/>
                <a:ext cx="1157082" cy="128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75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가속도</a:t>
                </a:r>
                <a:r>
                  <a:rPr lang="en-US" altLang="ko-KR" sz="675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</a:t>
                </a:r>
                <a:r>
                  <a:rPr lang="ko-KR" altLang="en-US" sz="675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자이로</a:t>
                </a:r>
                <a:r>
                  <a:rPr lang="ko-KR" altLang="en-US" sz="675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675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mpu</a:t>
                </a:r>
                <a:r>
                  <a:rPr lang="en-US" altLang="ko-KR" sz="675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6050</a:t>
                </a:r>
                <a:endParaRPr lang="ko-KR" altLang="en-US" sz="675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87FBBCC2-4588-4B3D-9D5D-AF54127BB193}"/>
                  </a:ext>
                </a:extLst>
              </p:cNvPr>
              <p:cNvSpPr txBox="1"/>
              <p:nvPr/>
            </p:nvSpPr>
            <p:spPr>
              <a:xfrm>
                <a:off x="2102134" y="8131838"/>
                <a:ext cx="1296911" cy="128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75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적외선 </a:t>
                </a:r>
                <a:r>
                  <a:rPr lang="en-US" altLang="ko-KR" sz="675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Sharp GP2Y0A02YK0F </a:t>
                </a:r>
                <a:endParaRPr lang="ko-KR" altLang="en-US" sz="675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1B13B085-51C7-4C48-AC25-1A8799253002}"/>
                  </a:ext>
                </a:extLst>
              </p:cNvPr>
              <p:cNvSpPr txBox="1"/>
              <p:nvPr/>
            </p:nvSpPr>
            <p:spPr>
              <a:xfrm>
                <a:off x="4073662" y="6297717"/>
                <a:ext cx="2302270" cy="196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75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프로펠러 모터 </a:t>
                </a:r>
                <a:r>
                  <a:rPr lang="en-US" altLang="ko-KR" sz="675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(2EA)</a:t>
                </a:r>
              </a:p>
              <a:p>
                <a:r>
                  <a:rPr lang="en-US" altLang="ko-KR" sz="675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Xnova</a:t>
                </a:r>
                <a:r>
                  <a:rPr lang="en-US" altLang="ko-KR" sz="675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hypersonic RM2206-2000KV </a:t>
                </a:r>
                <a:endParaRPr lang="ko-KR" altLang="en-US" sz="675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56" name="그림 155">
                <a:extLst>
                  <a:ext uri="{FF2B5EF4-FFF2-40B4-BE49-F238E27FC236}">
                    <a16:creationId xmlns:a16="http://schemas.microsoft.com/office/drawing/2014/main" id="{C1458463-F678-4F58-AF45-C70C506EAB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8281" t="35032" r="55053" b="30263"/>
              <a:stretch/>
            </p:blipFill>
            <p:spPr>
              <a:xfrm>
                <a:off x="4530196" y="5706500"/>
                <a:ext cx="463890" cy="543364"/>
              </a:xfrm>
              <a:prstGeom prst="rect">
                <a:avLst/>
              </a:prstGeom>
            </p:spPr>
          </p:pic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A0A5F016-17C8-44AD-8049-5F0D0A80F6F5}"/>
                  </a:ext>
                </a:extLst>
              </p:cNvPr>
              <p:cNvSpPr/>
              <p:nvPr/>
            </p:nvSpPr>
            <p:spPr>
              <a:xfrm>
                <a:off x="591624" y="8410894"/>
                <a:ext cx="694836" cy="128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675" b="1" dirty="0" err="1">
                    <a:solidFill>
                      <a:srgbClr val="333333"/>
                    </a:solidFill>
                    <a:latin typeface="맑은 고딕" panose="020B0503020000020004" pitchFamily="50" charset="-127"/>
                    <a:ea typeface="돋움" panose="020B0600000101010101" pitchFamily="50" charset="-127"/>
                  </a:rPr>
                  <a:t>라즈베리파이</a:t>
                </a:r>
                <a:r>
                  <a:rPr lang="en-US" altLang="ko-KR" sz="675" b="1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돋움" panose="020B0600000101010101" pitchFamily="50" charset="-127"/>
                  </a:rPr>
                  <a:t>3 B+</a:t>
                </a:r>
                <a:endParaRPr lang="ko-KR" altLang="en-US" sz="675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58" name="그림 157" descr="실내이(가) 표시된 사진&#10;&#10;높은 신뢰도로 생성된 설명">
                <a:extLst>
                  <a:ext uri="{FF2B5EF4-FFF2-40B4-BE49-F238E27FC236}">
                    <a16:creationId xmlns:a16="http://schemas.microsoft.com/office/drawing/2014/main" id="{C180C13B-28F5-40F0-9B20-C543D66705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1471" y="6818233"/>
                <a:ext cx="636009" cy="477009"/>
              </a:xfrm>
              <a:prstGeom prst="rect">
                <a:avLst/>
              </a:prstGeom>
            </p:spPr>
          </p:pic>
          <p:pic>
            <p:nvPicPr>
              <p:cNvPr id="159" name="그림 158" descr="전자기기, 회로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1DED3A0E-403C-49EE-A436-B1467811B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8258" y="6639985"/>
                <a:ext cx="770921" cy="578190"/>
              </a:xfrm>
              <a:prstGeom prst="rect">
                <a:avLst/>
              </a:prstGeom>
            </p:spPr>
          </p:pic>
          <p:cxnSp>
            <p:nvCxnSpPr>
              <p:cNvPr id="160" name="연결선: 꺾임 159">
                <a:extLst>
                  <a:ext uri="{FF2B5EF4-FFF2-40B4-BE49-F238E27FC236}">
                    <a16:creationId xmlns:a16="http://schemas.microsoft.com/office/drawing/2014/main" id="{46A3F347-318B-4615-8BB8-66D99C78BF69}"/>
                  </a:ext>
                </a:extLst>
              </p:cNvPr>
              <p:cNvCxnSpPr>
                <a:cxnSpLocks/>
                <a:stCxn id="159" idx="3"/>
                <a:endCxn id="169" idx="1"/>
              </p:cNvCxnSpPr>
              <p:nvPr/>
            </p:nvCxnSpPr>
            <p:spPr>
              <a:xfrm>
                <a:off x="3639179" y="6929081"/>
                <a:ext cx="895340" cy="1218734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8F287EA-EAAC-455E-B3DA-994ADC99B4CF}"/>
                  </a:ext>
                </a:extLst>
              </p:cNvPr>
              <p:cNvSpPr txBox="1"/>
              <p:nvPr/>
            </p:nvSpPr>
            <p:spPr>
              <a:xfrm>
                <a:off x="4311111" y="8674160"/>
                <a:ext cx="1533525" cy="128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675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회전대</a:t>
                </a:r>
                <a:r>
                  <a:rPr lang="ko-KR" altLang="en-US" sz="675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675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서보모터</a:t>
                </a:r>
                <a:r>
                  <a:rPr lang="ko-KR" altLang="en-US" sz="675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675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(2EA)</a:t>
                </a:r>
                <a:endParaRPr lang="ko-KR" altLang="en-US" sz="675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CB2AD1E7-5791-4B70-9E52-8A2CA63B438B}"/>
                  </a:ext>
                </a:extLst>
              </p:cNvPr>
              <p:cNvGrpSpPr/>
              <p:nvPr/>
            </p:nvGrpSpPr>
            <p:grpSpPr>
              <a:xfrm>
                <a:off x="1272813" y="6304312"/>
                <a:ext cx="901583" cy="1248623"/>
                <a:chOff x="1844506" y="1695257"/>
                <a:chExt cx="1657089" cy="2624042"/>
              </a:xfrm>
            </p:grpSpPr>
            <p:pic>
              <p:nvPicPr>
                <p:cNvPr id="163" name="그림 162">
                  <a:extLst>
                    <a:ext uri="{FF2B5EF4-FFF2-40B4-BE49-F238E27FC236}">
                      <a16:creationId xmlns:a16="http://schemas.microsoft.com/office/drawing/2014/main" id="{7D590E1A-3DE5-4E4A-9C1B-6A2F37F4F8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18195" t="25260" r="68213" b="36477"/>
                <a:stretch/>
              </p:blipFill>
              <p:spPr>
                <a:xfrm>
                  <a:off x="1844506" y="1695257"/>
                  <a:ext cx="1657089" cy="2624042"/>
                </a:xfrm>
                <a:prstGeom prst="rect">
                  <a:avLst/>
                </a:prstGeom>
              </p:spPr>
            </p:pic>
            <p:pic>
              <p:nvPicPr>
                <p:cNvPr id="164" name="그림 163">
                  <a:extLst>
                    <a:ext uri="{FF2B5EF4-FFF2-40B4-BE49-F238E27FC236}">
                      <a16:creationId xmlns:a16="http://schemas.microsoft.com/office/drawing/2014/main" id="{04088FA8-65F0-4F2C-AA9A-DCFD40E2A3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8301" t="33815" r="43984" b="46540"/>
                <a:stretch/>
              </p:blipFill>
              <p:spPr>
                <a:xfrm>
                  <a:off x="2190454" y="2326382"/>
                  <a:ext cx="940667" cy="1347212"/>
                </a:xfrm>
                <a:prstGeom prst="rect">
                  <a:avLst/>
                </a:prstGeom>
              </p:spPr>
            </p:pic>
          </p:grpSp>
          <p:pic>
            <p:nvPicPr>
              <p:cNvPr id="165" name="그림 164">
                <a:extLst>
                  <a:ext uri="{FF2B5EF4-FFF2-40B4-BE49-F238E27FC236}">
                    <a16:creationId xmlns:a16="http://schemas.microsoft.com/office/drawing/2014/main" id="{D9D18EE4-574C-4011-B1D4-BADB580335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0917" t="18281" r="43739" b="11586"/>
              <a:stretch/>
            </p:blipFill>
            <p:spPr>
              <a:xfrm>
                <a:off x="236149" y="7292168"/>
                <a:ext cx="779760" cy="1085658"/>
              </a:xfrm>
              <a:prstGeom prst="rect">
                <a:avLst/>
              </a:prstGeom>
            </p:spPr>
          </p:pic>
          <p:cxnSp>
            <p:nvCxnSpPr>
              <p:cNvPr id="166" name="직선 화살표 연결선 165">
                <a:extLst>
                  <a:ext uri="{FF2B5EF4-FFF2-40B4-BE49-F238E27FC236}">
                    <a16:creationId xmlns:a16="http://schemas.microsoft.com/office/drawing/2014/main" id="{398746E6-1059-4F33-BDDB-D4DA424CDB31}"/>
                  </a:ext>
                </a:extLst>
              </p:cNvPr>
              <p:cNvCxnSpPr>
                <a:cxnSpLocks/>
                <a:stCxn id="137" idx="2"/>
                <a:endCxn id="165" idx="0"/>
              </p:cNvCxnSpPr>
              <p:nvPr/>
            </p:nvCxnSpPr>
            <p:spPr>
              <a:xfrm>
                <a:off x="621613" y="6913332"/>
                <a:ext cx="4416" cy="3788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연결선: 꺾임 166">
                <a:extLst>
                  <a:ext uri="{FF2B5EF4-FFF2-40B4-BE49-F238E27FC236}">
                    <a16:creationId xmlns:a16="http://schemas.microsoft.com/office/drawing/2014/main" id="{AD4BE4C8-DD19-4AA9-B943-0AE529218A5A}"/>
                  </a:ext>
                </a:extLst>
              </p:cNvPr>
              <p:cNvCxnSpPr>
                <a:cxnSpLocks/>
                <a:stCxn id="137" idx="3"/>
                <a:endCxn id="163" idx="1"/>
              </p:cNvCxnSpPr>
              <p:nvPr/>
            </p:nvCxnSpPr>
            <p:spPr>
              <a:xfrm>
                <a:off x="855539" y="6588853"/>
                <a:ext cx="417274" cy="339771"/>
              </a:xfrm>
              <a:prstGeom prst="bentConnector3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8" name="그림 167">
                <a:extLst>
                  <a:ext uri="{FF2B5EF4-FFF2-40B4-BE49-F238E27FC236}">
                    <a16:creationId xmlns:a16="http://schemas.microsoft.com/office/drawing/2014/main" id="{1A91628F-0408-4280-9D64-EA7DAF98ED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6635" t="31613" r="65773" b="49384"/>
              <a:stretch/>
            </p:blipFill>
            <p:spPr>
              <a:xfrm>
                <a:off x="2041750" y="8391267"/>
                <a:ext cx="520649" cy="733060"/>
              </a:xfrm>
              <a:prstGeom prst="rect">
                <a:avLst/>
              </a:prstGeom>
            </p:spPr>
          </p:pic>
          <p:pic>
            <p:nvPicPr>
              <p:cNvPr id="169" name="그림 168" descr="실내이(가) 표시된 사진&#10;&#10;높은 신뢰도로 생성된 설명">
                <a:extLst>
                  <a:ext uri="{FF2B5EF4-FFF2-40B4-BE49-F238E27FC236}">
                    <a16:creationId xmlns:a16="http://schemas.microsoft.com/office/drawing/2014/main" id="{E3F06743-822C-4870-B731-714D933A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4519" y="7909310"/>
                <a:ext cx="636009" cy="477009"/>
              </a:xfrm>
              <a:prstGeom prst="rect">
                <a:avLst/>
              </a:prstGeom>
            </p:spPr>
          </p:pic>
          <p:cxnSp>
            <p:nvCxnSpPr>
              <p:cNvPr id="170" name="연결선: 꺾임 169">
                <a:extLst>
                  <a:ext uri="{FF2B5EF4-FFF2-40B4-BE49-F238E27FC236}">
                    <a16:creationId xmlns:a16="http://schemas.microsoft.com/office/drawing/2014/main" id="{6861D9CA-F8E4-4912-8718-829315C80134}"/>
                  </a:ext>
                </a:extLst>
              </p:cNvPr>
              <p:cNvCxnSpPr>
                <a:cxnSpLocks/>
                <a:stCxn id="163" idx="3"/>
                <a:endCxn id="159" idx="1"/>
              </p:cNvCxnSpPr>
              <p:nvPr/>
            </p:nvCxnSpPr>
            <p:spPr>
              <a:xfrm>
                <a:off x="2174396" y="6928624"/>
                <a:ext cx="693862" cy="456"/>
              </a:xfrm>
              <a:prstGeom prst="bentConnector3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DF3314C-ABF1-4CDD-9004-BC0E59B336D0}"/>
                  </a:ext>
                </a:extLst>
              </p:cNvPr>
              <p:cNvSpPr txBox="1"/>
              <p:nvPr/>
            </p:nvSpPr>
            <p:spPr>
              <a:xfrm>
                <a:off x="1301854" y="6134397"/>
                <a:ext cx="879856" cy="162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13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stm32f407IG</a:t>
                </a:r>
                <a:endParaRPr lang="ko-KR" altLang="en-US" sz="1013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72" name="그림 171">
                <a:extLst>
                  <a:ext uri="{FF2B5EF4-FFF2-40B4-BE49-F238E27FC236}">
                    <a16:creationId xmlns:a16="http://schemas.microsoft.com/office/drawing/2014/main" id="{E43EE30B-8B3C-4470-A402-41FCF12BA6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42472" t="27014" r="38607" b="44997"/>
              <a:stretch/>
            </p:blipFill>
            <p:spPr>
              <a:xfrm>
                <a:off x="5684678" y="6763691"/>
                <a:ext cx="710565" cy="591269"/>
              </a:xfrm>
              <a:prstGeom prst="rect">
                <a:avLst/>
              </a:prstGeom>
            </p:spPr>
          </p:pic>
          <p:pic>
            <p:nvPicPr>
              <p:cNvPr id="173" name="그림 172">
                <a:extLst>
                  <a:ext uri="{FF2B5EF4-FFF2-40B4-BE49-F238E27FC236}">
                    <a16:creationId xmlns:a16="http://schemas.microsoft.com/office/drawing/2014/main" id="{9FD4C2FC-B674-4251-9E69-882E93E5AA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47868" t="36887" r="34935" b="35047"/>
              <a:stretch/>
            </p:blipFill>
            <p:spPr>
              <a:xfrm>
                <a:off x="5609577" y="7802609"/>
                <a:ext cx="801361" cy="735648"/>
              </a:xfrm>
              <a:prstGeom prst="rect">
                <a:avLst/>
              </a:prstGeom>
            </p:spPr>
          </p:pic>
          <p:cxnSp>
            <p:nvCxnSpPr>
              <p:cNvPr id="174" name="직선 화살표 연결선 173">
                <a:extLst>
                  <a:ext uri="{FF2B5EF4-FFF2-40B4-BE49-F238E27FC236}">
                    <a16:creationId xmlns:a16="http://schemas.microsoft.com/office/drawing/2014/main" id="{4E2B7B91-33F4-4326-B18B-45890561E589}"/>
                  </a:ext>
                </a:extLst>
              </p:cNvPr>
              <p:cNvCxnSpPr>
                <a:cxnSpLocks/>
                <a:stCxn id="158" idx="3"/>
                <a:endCxn id="172" idx="1"/>
              </p:cNvCxnSpPr>
              <p:nvPr/>
            </p:nvCxnSpPr>
            <p:spPr>
              <a:xfrm>
                <a:off x="5217480" y="7056737"/>
                <a:ext cx="467198" cy="2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화살표 연결선 174">
                <a:extLst>
                  <a:ext uri="{FF2B5EF4-FFF2-40B4-BE49-F238E27FC236}">
                    <a16:creationId xmlns:a16="http://schemas.microsoft.com/office/drawing/2014/main" id="{0A9C15F0-F104-45AF-BAD1-FFCCCE1743DA}"/>
                  </a:ext>
                </a:extLst>
              </p:cNvPr>
              <p:cNvCxnSpPr>
                <a:cxnSpLocks/>
                <a:stCxn id="169" idx="3"/>
                <a:endCxn id="173" idx="1"/>
              </p:cNvCxnSpPr>
              <p:nvPr/>
            </p:nvCxnSpPr>
            <p:spPr>
              <a:xfrm>
                <a:off x="5170528" y="8147815"/>
                <a:ext cx="439050" cy="226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슬라이드 번호 개체 틀 1">
                <a:extLst>
                  <a:ext uri="{FF2B5EF4-FFF2-40B4-BE49-F238E27FC236}">
                    <a16:creationId xmlns:a16="http://schemas.microsoft.com/office/drawing/2014/main" id="{7CFEE4B7-13E7-41CC-8A8B-CD3C5A4AE1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4950" y="8975497"/>
                <a:ext cx="1543050" cy="205383"/>
              </a:xfrm>
              <a:prstGeom prst="rect">
                <a:avLst/>
              </a:prstGeom>
            </p:spPr>
            <p:txBody>
              <a:bodyPr vert="horz" lIns="51435" tIns="25718" rIns="51435" bIns="25718" rtlCol="0" anchor="ctr"/>
              <a:lstStyle>
                <a:defPPr>
                  <a:defRPr lang="ko-KR"/>
                </a:defPPr>
                <a:lvl1pPr marL="0" algn="r" defTabSz="914400" rtl="0" eaLnBrk="1" latinLnBrk="1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fld id="{4161A59D-4E80-4333-9659-8B3145FCDB90}" type="slidenum">
                  <a:rPr lang="ko-KR" altLang="en-US" sz="675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pPr/>
                  <a:t>6</a:t>
                </a:fld>
                <a:endParaRPr lang="ko-KR" altLang="en-US" sz="675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77" name="연결선: 꺾임 176">
                <a:extLst>
                  <a:ext uri="{FF2B5EF4-FFF2-40B4-BE49-F238E27FC236}">
                    <a16:creationId xmlns:a16="http://schemas.microsoft.com/office/drawing/2014/main" id="{DD06D9C5-7D57-448C-964B-C3D0AD600B8D}"/>
                  </a:ext>
                </a:extLst>
              </p:cNvPr>
              <p:cNvCxnSpPr>
                <a:stCxn id="165" idx="3"/>
                <a:endCxn id="163" idx="1"/>
              </p:cNvCxnSpPr>
              <p:nvPr/>
            </p:nvCxnSpPr>
            <p:spPr>
              <a:xfrm flipV="1">
                <a:off x="1015909" y="6928624"/>
                <a:ext cx="256904" cy="906373"/>
              </a:xfrm>
              <a:prstGeom prst="bentConnector3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E94D88C5-A267-44BC-94D0-844479ADF17D}"/>
                  </a:ext>
                </a:extLst>
              </p:cNvPr>
              <p:cNvSpPr/>
              <p:nvPr/>
            </p:nvSpPr>
            <p:spPr>
              <a:xfrm>
                <a:off x="1099928" y="7691897"/>
                <a:ext cx="458727" cy="128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675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MCU </a:t>
                </a:r>
                <a:r>
                  <a:rPr lang="ko-KR" altLang="en-US" sz="675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통신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34D1E9-C3A7-4F3F-8BCF-EC9F7285F717}"/>
                </a:ext>
              </a:extLst>
            </p:cNvPr>
            <p:cNvSpPr txBox="1"/>
            <p:nvPr/>
          </p:nvSpPr>
          <p:spPr>
            <a:xfrm>
              <a:off x="4069473" y="1484676"/>
              <a:ext cx="1059658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75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배터리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693597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354</Words>
  <Application>Microsoft Office PowerPoint</Application>
  <PresentationFormat>와이드스크린</PresentationFormat>
  <Paragraphs>94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나눔명조</vt:lpstr>
      <vt:lpstr>새굴림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민우</dc:creator>
  <cp:lastModifiedBy>서 민우</cp:lastModifiedBy>
  <cp:revision>1</cp:revision>
  <dcterms:created xsi:type="dcterms:W3CDTF">2020-07-07T01:00:40Z</dcterms:created>
  <dcterms:modified xsi:type="dcterms:W3CDTF">2020-07-07T01:02:53Z</dcterms:modified>
</cp:coreProperties>
</file>